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3" r:id="rId3"/>
    <p:sldId id="265" r:id="rId4"/>
    <p:sldId id="271" r:id="rId5"/>
    <p:sldId id="272" r:id="rId6"/>
    <p:sldId id="273" r:id="rId7"/>
    <p:sldId id="267" r:id="rId8"/>
    <p:sldId id="274" r:id="rId9"/>
    <p:sldId id="277" r:id="rId10"/>
    <p:sldId id="276" r:id="rId11"/>
    <p:sldId id="278" r:id="rId12"/>
    <p:sldId id="269" r:id="rId13"/>
    <p:sldId id="279" r:id="rId14"/>
    <p:sldId id="266" r:id="rId15"/>
    <p:sldId id="26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403"/>
    <a:srgbClr val="F8F8F8"/>
    <a:srgbClr val="DDDDDD"/>
    <a:srgbClr val="C0C0C0"/>
    <a:srgbClr val="990000"/>
    <a:srgbClr val="0000CC"/>
    <a:srgbClr val="FFDDBF"/>
    <a:srgbClr val="EBB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9" autoAdjust="0"/>
    <p:restoredTop sz="82709" autoAdjust="0"/>
  </p:normalViewPr>
  <p:slideViewPr>
    <p:cSldViewPr>
      <p:cViewPr varScale="1">
        <p:scale>
          <a:sx n="50" d="100"/>
          <a:sy n="50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03D1EF4-2B81-499F-B46E-AE89100B8821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AB77BF-DB43-43B3-8C5B-94C161D5A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949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журнал Новый солдат № 83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74C193-3185-4BAE-9A42-45FBD09242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Схема на основе информации из Википедии.</a:t>
            </a: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A9CA6A-045B-4ED0-ADB9-9E71F597A61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стр. 150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03AB1B-79FA-493D-9C98-84D161FE440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18B098-3981-4848-8916-1417AAE1D5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</a:t>
            </a:r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DAFD84-D6F8-49EA-A46B-FD862E6B140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F8CF56-29BF-4C73-AA46-7ACBF0947BD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Афинская драхма - </a:t>
            </a:r>
            <a:r>
              <a:rPr lang="en-US" smtClean="0"/>
              <a:t>http://upload.wikimedia.org/wikipedia/commons/b/be/SNGCop_039.jpg?uselang=ru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Спартанский щит - </a:t>
            </a:r>
            <a:r>
              <a:rPr lang="en-US" smtClean="0"/>
              <a:t>http://upload.wikimedia.org/wikipedia/ru/5/51/Spartan_shield.jpg</a:t>
            </a:r>
            <a:r>
              <a:rPr lang="ru-RU" smtClean="0"/>
              <a:t> (общественное достояние)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A7C845-81CA-431D-9D51-A73112974E0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773B51-90E1-4D16-BF5C-21BE7059A0B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Схема со стр. 147. Анимация поставлена на щелчок. Происходит выцветание задания и появление схемы.</a:t>
            </a: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A8454E-36A0-49A5-9EB7-C4982B18E98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Схема на основе информации из Википедии.</a:t>
            </a: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A4D526-D98A-4266-A46D-5F5FF06767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3A5BCE-C522-44C6-B0B8-9C80000570A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CFD7-191E-4C46-BC5C-609A153C470D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B3C2E-57A6-4473-B9D0-DFDA1C1D3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48F3C-A51C-40DA-BB9C-F053E3DEA9CB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4F44F-EC99-46C1-AF73-7DDEB5977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123C1-DD23-46EA-A6AB-1CA7DED94315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0C8E3-F47B-4224-8D32-97DFA3D2B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46ED5-034C-4B7B-ACFE-A0F1991E32DD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C6904-3EC5-49FE-85AA-B0711935A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02247-DF8E-4F97-BE6D-E092A1148AFA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19064-12D3-4A77-90BD-A2B899DD9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5C703-F4EA-48ED-AF58-0F106275BA5B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E7596-42D5-4C76-95D3-770C1A555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DAEFD-90EE-45A7-85A3-B8197062E48A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497F1-F0FF-4042-90D2-B534CB320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A3AC2-EDF3-4736-8581-F58252CE74EB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69675-2C28-4567-B634-CDC6D1ABA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516688"/>
            <a:ext cx="9144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288BC-8EC4-4BF6-BFE5-812AE9EF39DF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E574E-2A36-4A5D-8AFD-831A0F3E4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1F1E0-AA3D-4E5C-BD3A-5AAA591FB847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2CF52-5917-4E06-A25C-7581C89A1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FFCC2-C656-4EC9-A94C-5E8E3C0A5E65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F50C4-1FB1-4099-9B18-290115BD2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4C2825-4A88-4B62-B7CD-9741D718F1DE}" type="datetimeFigureOut">
              <a:rPr lang="ru-RU"/>
              <a:pPr>
                <a:defRPr/>
              </a:pPr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949F9C-2408-4FBF-9AEE-497C571D3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9.jpeg"/><Relationship Id="rId21" Type="http://schemas.openxmlformats.org/officeDocument/2006/relationships/image" Target="../media/image7.gi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4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6.jpeg"/><Relationship Id="rId7" Type="http://schemas.openxmlformats.org/officeDocument/2006/relationships/image" Target="../media/image2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20.png"/><Relationship Id="rId10" Type="http://schemas.openxmlformats.org/officeDocument/2006/relationships/image" Target="../media/image32.png"/><Relationship Id="rId4" Type="http://schemas.openxmlformats.org/officeDocument/2006/relationships/image" Target="../media/image7.gif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1941513"/>
            <a:ext cx="2141538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412875"/>
            <a:ext cx="21463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ПОРЯДКИ АФИН И СПАРТЫ</a:t>
            </a:r>
            <a:endParaRPr lang="ru-RU" dirty="0"/>
          </a:p>
        </p:txBody>
      </p:sp>
      <p:pic>
        <p:nvPicPr>
          <p:cNvPr id="14340" name="Рисунок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6240463"/>
            <a:ext cx="6300788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5-й класс. История Древнего мира. § 23.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sp>
        <p:nvSpPr>
          <p:cNvPr id="14342" name="Прямоугольник 10"/>
          <p:cNvSpPr>
            <a:spLocks noChangeArrowheads="1"/>
          </p:cNvSpPr>
          <p:nvPr/>
        </p:nvSpPr>
        <p:spPr bwMode="auto">
          <a:xfrm>
            <a:off x="6394450" y="6488113"/>
            <a:ext cx="278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107950" y="787400"/>
            <a:ext cx="8928100" cy="5942013"/>
            <a:chOff x="107704" y="786684"/>
            <a:chExt cx="8928792" cy="5942728"/>
          </a:xfrm>
        </p:grpSpPr>
        <p:sp>
          <p:nvSpPr>
            <p:cNvPr id="29710" name="AutoShape 14"/>
            <p:cNvSpPr>
              <a:spLocks noChangeArrowheads="1"/>
            </p:cNvSpPr>
            <p:nvPr/>
          </p:nvSpPr>
          <p:spPr bwMode="auto">
            <a:xfrm>
              <a:off x="1980000" y="4495941"/>
              <a:ext cx="5184000" cy="2233471"/>
            </a:xfrm>
            <a:prstGeom prst="roundRect">
              <a:avLst>
                <a:gd name="adj" fmla="val 5463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28575">
              <a:solidFill>
                <a:srgbClr val="800000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200">
                <a:latin typeface="Comic Sans MS" pitchFamily="66" charset="0"/>
              </a:endParaRPr>
            </a:p>
          </p:txBody>
        </p:sp>
        <p:sp>
          <p:nvSpPr>
            <p:cNvPr id="19460" name="AutoShape 4"/>
            <p:cNvSpPr>
              <a:spLocks noChangeAspect="1" noChangeArrowheads="1"/>
            </p:cNvSpPr>
            <p:nvPr/>
          </p:nvSpPr>
          <p:spPr bwMode="auto">
            <a:xfrm>
              <a:off x="3011467" y="2052074"/>
              <a:ext cx="3237163" cy="51758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200" i="1">
                  <a:solidFill>
                    <a:srgbClr val="800000"/>
                  </a:solidFill>
                  <a:latin typeface="Comic Sans MS" pitchFamily="66" charset="0"/>
                </a:rPr>
                <a:t>«Архонты» </a:t>
              </a:r>
            </a:p>
          </p:txBody>
        </p:sp>
        <p:sp>
          <p:nvSpPr>
            <p:cNvPr id="19461" name="AutoShape 6"/>
            <p:cNvSpPr>
              <a:spLocks noChangeArrowheads="1"/>
            </p:cNvSpPr>
            <p:nvPr/>
          </p:nvSpPr>
          <p:spPr bwMode="auto">
            <a:xfrm>
              <a:off x="156921" y="2385489"/>
              <a:ext cx="2519557" cy="51758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i="1" dirty="0">
                  <a:solidFill>
                    <a:srgbClr val="800000"/>
                  </a:solidFill>
                  <a:latin typeface="Comic Sans MS" pitchFamily="66" charset="0"/>
                </a:rPr>
                <a:t>Ополчение</a:t>
              </a:r>
            </a:p>
          </p:txBody>
        </p:sp>
        <p:sp>
          <p:nvSpPr>
            <p:cNvPr id="19462" name="AutoShape 7"/>
            <p:cNvSpPr>
              <a:spLocks noChangeArrowheads="1"/>
            </p:cNvSpPr>
            <p:nvPr/>
          </p:nvSpPr>
          <p:spPr bwMode="auto">
            <a:xfrm>
              <a:off x="7123411" y="2996750"/>
              <a:ext cx="1913085" cy="76050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rgbClr val="800000"/>
                  </a:solidFill>
                  <a:latin typeface="Comic Sans MS" pitchFamily="66" charset="0"/>
                </a:rPr>
                <a:t>Верховный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rgbClr val="800000"/>
                  </a:solidFill>
                  <a:latin typeface="Comic Sans MS" pitchFamily="66" charset="0"/>
                </a:rPr>
                <a:t>суд</a:t>
              </a:r>
            </a:p>
          </p:txBody>
        </p:sp>
        <p:sp>
          <p:nvSpPr>
            <p:cNvPr id="19463" name="AutoShape 8"/>
            <p:cNvSpPr>
              <a:spLocks noChangeArrowheads="1"/>
            </p:cNvSpPr>
            <p:nvPr/>
          </p:nvSpPr>
          <p:spPr bwMode="auto">
            <a:xfrm>
              <a:off x="2771735" y="3487347"/>
              <a:ext cx="3599142" cy="51758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i="1">
                  <a:solidFill>
                    <a:srgbClr val="800000"/>
                  </a:solidFill>
                  <a:latin typeface="Comic Sans MS" pitchFamily="66" charset="0"/>
                </a:rPr>
                <a:t>Народное собрание </a:t>
              </a:r>
            </a:p>
          </p:txBody>
        </p:sp>
        <p:sp>
          <p:nvSpPr>
            <p:cNvPr id="19464" name="AutoShape 10"/>
            <p:cNvSpPr>
              <a:spLocks noChangeArrowheads="1"/>
            </p:cNvSpPr>
            <p:nvPr/>
          </p:nvSpPr>
          <p:spPr bwMode="auto">
            <a:xfrm>
              <a:off x="3600475" y="4544749"/>
              <a:ext cx="1943251" cy="46836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t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00" i="1" dirty="0">
                  <a:solidFill>
                    <a:srgbClr val="800000"/>
                  </a:solidFill>
                  <a:latin typeface="Comic Sans MS" pitchFamily="66" charset="0"/>
                </a:rPr>
                <a:t>Капитаны</a:t>
              </a:r>
            </a:p>
          </p:txBody>
        </p:sp>
        <p:sp>
          <p:nvSpPr>
            <p:cNvPr id="19465" name="AutoShape 11"/>
            <p:cNvSpPr>
              <a:spLocks noChangeArrowheads="1"/>
            </p:cNvSpPr>
            <p:nvPr/>
          </p:nvSpPr>
          <p:spPr bwMode="auto">
            <a:xfrm>
              <a:off x="3132126" y="5084564"/>
              <a:ext cx="2879948" cy="43185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t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00" i="1" dirty="0">
                  <a:solidFill>
                    <a:srgbClr val="800000"/>
                  </a:solidFill>
                  <a:latin typeface="Comic Sans MS" pitchFamily="66" charset="0"/>
                </a:rPr>
                <a:t>Всадники</a:t>
              </a:r>
            </a:p>
          </p:txBody>
        </p:sp>
        <p:sp>
          <p:nvSpPr>
            <p:cNvPr id="19466" name="AutoShape 12"/>
            <p:cNvSpPr>
              <a:spLocks noChangeArrowheads="1"/>
            </p:cNvSpPr>
            <p:nvPr/>
          </p:nvSpPr>
          <p:spPr bwMode="auto">
            <a:xfrm>
              <a:off x="2771735" y="5616440"/>
              <a:ext cx="3600729" cy="48583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t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00" i="1">
                  <a:solidFill>
                    <a:srgbClr val="800000"/>
                  </a:solidFill>
                  <a:latin typeface="Comic Sans MS" pitchFamily="66" charset="0"/>
                </a:rPr>
                <a:t>Гоплиты</a:t>
              </a:r>
            </a:p>
          </p:txBody>
        </p:sp>
        <p:sp>
          <p:nvSpPr>
            <p:cNvPr id="19467" name="AutoShape 13"/>
            <p:cNvSpPr>
              <a:spLocks noChangeArrowheads="1"/>
            </p:cNvSpPr>
            <p:nvPr/>
          </p:nvSpPr>
          <p:spPr bwMode="auto">
            <a:xfrm>
              <a:off x="2411346" y="6192772"/>
              <a:ext cx="4319922" cy="50329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tIns="36000" bIns="36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00" i="1" dirty="0">
                  <a:solidFill>
                    <a:srgbClr val="800000"/>
                  </a:solidFill>
                  <a:latin typeface="Comic Sans MS" pitchFamily="66" charset="0"/>
                </a:rPr>
                <a:t>Феты</a:t>
              </a:r>
            </a:p>
          </p:txBody>
        </p:sp>
        <p:sp>
          <p:nvSpPr>
            <p:cNvPr id="19484" name="Text Box 34"/>
            <p:cNvSpPr txBox="1">
              <a:spLocks noChangeArrowheads="1"/>
            </p:cNvSpPr>
            <p:nvPr/>
          </p:nvSpPr>
          <p:spPr bwMode="auto">
            <a:xfrm>
              <a:off x="3635402" y="4036688"/>
              <a:ext cx="1779726" cy="400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spc="300" dirty="0">
                  <a:solidFill>
                    <a:srgbClr val="800000"/>
                  </a:solidFill>
                  <a:latin typeface="Comic Sans MS" pitchFamily="66" charset="0"/>
                </a:rPr>
                <a:t>Граждане </a:t>
              </a:r>
            </a:p>
          </p:txBody>
        </p:sp>
        <p:sp>
          <p:nvSpPr>
            <p:cNvPr id="29720" name="Text Box 36"/>
            <p:cNvSpPr txBox="1">
              <a:spLocks noChangeArrowheads="1"/>
            </p:cNvSpPr>
            <p:nvPr/>
          </p:nvSpPr>
          <p:spPr bwMode="auto">
            <a:xfrm>
              <a:off x="107704" y="6214662"/>
              <a:ext cx="1800000" cy="36933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rgbClr val="800000"/>
                  </a:solidFill>
                  <a:latin typeface="Comic Sans MS" pitchFamily="66" charset="0"/>
                </a:rPr>
                <a:t>Переселенцы</a:t>
              </a:r>
              <a:r>
                <a:rPr lang="ru-RU" b="1" i="1">
                  <a:solidFill>
                    <a:srgbClr val="800000"/>
                  </a:solidFill>
                  <a:latin typeface="Comic Sans MS" pitchFamily="66" charset="0"/>
                </a:rPr>
                <a:t>  </a:t>
              </a:r>
            </a:p>
          </p:txBody>
        </p:sp>
        <p:sp>
          <p:nvSpPr>
            <p:cNvPr id="29721" name="Text Box 37"/>
            <p:cNvSpPr txBox="1">
              <a:spLocks noChangeArrowheads="1"/>
            </p:cNvSpPr>
            <p:nvPr/>
          </p:nvSpPr>
          <p:spPr bwMode="auto">
            <a:xfrm>
              <a:off x="8015298" y="6250225"/>
              <a:ext cx="785792" cy="40011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000">
                  <a:solidFill>
                    <a:srgbClr val="800000"/>
                  </a:solidFill>
                  <a:latin typeface="Comic Sans MS" pitchFamily="66" charset="0"/>
                </a:rPr>
                <a:t>Рабы</a:t>
              </a:r>
              <a:endParaRPr lang="ru-RU" sz="2000" b="1" i="1">
                <a:solidFill>
                  <a:srgbClr val="800000"/>
                </a:solidFill>
                <a:latin typeface="Comic Sans MS" pitchFamily="66" charset="0"/>
              </a:endParaRPr>
            </a:p>
          </p:txBody>
        </p:sp>
        <p:sp>
          <p:nvSpPr>
            <p:cNvPr id="19489" name="Line 41"/>
            <p:cNvSpPr>
              <a:spLocks noChangeShapeType="1"/>
            </p:cNvSpPr>
            <p:nvPr/>
          </p:nvSpPr>
          <p:spPr bwMode="auto">
            <a:xfrm flipH="1" flipV="1">
              <a:off x="1079329" y="5363998"/>
              <a:ext cx="1297089" cy="1079630"/>
            </a:xfrm>
            <a:prstGeom prst="line">
              <a:avLst/>
            </a:prstGeom>
            <a:noFill/>
            <a:ln w="50800">
              <a:solidFill>
                <a:schemeClr val="bg1">
                  <a:lumMod val="50000"/>
                </a:schemeClr>
              </a:solidFill>
              <a:prstDash val="sysDash"/>
              <a:round/>
              <a:headEnd/>
              <a:tailEnd type="arrow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490" name="Line 42"/>
            <p:cNvSpPr>
              <a:spLocks noChangeShapeType="1"/>
            </p:cNvSpPr>
            <p:nvPr/>
          </p:nvSpPr>
          <p:spPr bwMode="auto">
            <a:xfrm flipH="1" flipV="1">
              <a:off x="1403204" y="4292306"/>
              <a:ext cx="1368531" cy="1567052"/>
            </a:xfrm>
            <a:prstGeom prst="line">
              <a:avLst/>
            </a:prstGeom>
            <a:noFill/>
            <a:ln w="50800">
              <a:solidFill>
                <a:schemeClr val="bg1">
                  <a:lumMod val="50000"/>
                </a:schemeClr>
              </a:solidFill>
              <a:prstDash val="sysDash"/>
              <a:round/>
              <a:headEnd/>
              <a:tailEnd type="arrow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491" name="Line 43"/>
            <p:cNvSpPr>
              <a:spLocks noChangeShapeType="1"/>
            </p:cNvSpPr>
            <p:nvPr/>
          </p:nvSpPr>
          <p:spPr bwMode="auto">
            <a:xfrm flipH="1" flipV="1">
              <a:off x="1908069" y="3946189"/>
              <a:ext cx="1219294" cy="1354301"/>
            </a:xfrm>
            <a:prstGeom prst="line">
              <a:avLst/>
            </a:prstGeom>
            <a:noFill/>
            <a:ln w="50800">
              <a:solidFill>
                <a:schemeClr val="bg1">
                  <a:lumMod val="50000"/>
                </a:schemeClr>
              </a:solidFill>
              <a:prstDash val="sysDash"/>
              <a:round/>
              <a:headEnd/>
              <a:tailEnd type="arrow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492" name="Line 44"/>
            <p:cNvSpPr>
              <a:spLocks noChangeShapeType="1"/>
            </p:cNvSpPr>
            <p:nvPr/>
          </p:nvSpPr>
          <p:spPr bwMode="auto">
            <a:xfrm flipV="1">
              <a:off x="6804298" y="3792184"/>
              <a:ext cx="576308" cy="701759"/>
            </a:xfrm>
            <a:prstGeom prst="line">
              <a:avLst/>
            </a:prstGeom>
            <a:noFill/>
            <a:ln w="5080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495" name="AutoShape 47"/>
            <p:cNvSpPr>
              <a:spLocks noChangeAspect="1" noChangeArrowheads="1"/>
            </p:cNvSpPr>
            <p:nvPr/>
          </p:nvSpPr>
          <p:spPr bwMode="auto">
            <a:xfrm>
              <a:off x="2339902" y="1710720"/>
              <a:ext cx="1295500" cy="298486"/>
            </a:xfrm>
            <a:prstGeom prst="plaque">
              <a:avLst>
                <a:gd name="adj" fmla="val 2058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800000"/>
                  </a:solidFill>
                  <a:latin typeface="Comic Sans MS" pitchFamily="66" charset="0"/>
                </a:rPr>
                <a:t>Стратеги </a:t>
              </a:r>
              <a:endParaRPr lang="ru-RU" sz="2000" dirty="0">
                <a:latin typeface="+mn-lt"/>
              </a:endParaRPr>
            </a:p>
          </p:txBody>
        </p:sp>
        <p:sp>
          <p:nvSpPr>
            <p:cNvPr id="19496" name="AutoShape 48"/>
            <p:cNvSpPr>
              <a:spLocks noChangeAspect="1" noChangeArrowheads="1"/>
            </p:cNvSpPr>
            <p:nvPr/>
          </p:nvSpPr>
          <p:spPr bwMode="auto">
            <a:xfrm>
              <a:off x="3852907" y="1710720"/>
              <a:ext cx="1366943" cy="298486"/>
            </a:xfrm>
            <a:prstGeom prst="plaque">
              <a:avLst>
                <a:gd name="adj" fmla="val 2058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>
                  <a:solidFill>
                    <a:srgbClr val="800000"/>
                  </a:solidFill>
                  <a:latin typeface="Comic Sans MS" pitchFamily="66" charset="0"/>
                </a:rPr>
                <a:t>Казначеи</a:t>
              </a:r>
              <a:endParaRPr lang="ru-RU" sz="2000">
                <a:latin typeface="+mn-lt"/>
              </a:endParaRPr>
            </a:p>
          </p:txBody>
        </p:sp>
        <p:sp>
          <p:nvSpPr>
            <p:cNvPr id="19497" name="AutoShape 49"/>
            <p:cNvSpPr>
              <a:spLocks noChangeAspect="1" noChangeArrowheads="1"/>
            </p:cNvSpPr>
            <p:nvPr/>
          </p:nvSpPr>
          <p:spPr bwMode="auto">
            <a:xfrm>
              <a:off x="5435767" y="1701194"/>
              <a:ext cx="1151027" cy="298486"/>
            </a:xfrm>
            <a:prstGeom prst="plaque">
              <a:avLst>
                <a:gd name="adj" fmla="val 2058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>
                  <a:solidFill>
                    <a:srgbClr val="800000"/>
                  </a:solidFill>
                  <a:latin typeface="Comic Sans MS" pitchFamily="66" charset="0"/>
                </a:rPr>
                <a:t>Жрецы</a:t>
              </a:r>
              <a:endParaRPr lang="ru-RU" sz="2000">
                <a:latin typeface="+mn-lt"/>
              </a:endParaRPr>
            </a:p>
          </p:txBody>
        </p:sp>
        <p:sp>
          <p:nvSpPr>
            <p:cNvPr id="19498" name="Line 50"/>
            <p:cNvSpPr>
              <a:spLocks noChangeShapeType="1"/>
            </p:cNvSpPr>
            <p:nvPr/>
          </p:nvSpPr>
          <p:spPr bwMode="auto">
            <a:xfrm flipH="1">
              <a:off x="1314298" y="1859963"/>
              <a:ext cx="1025604" cy="525526"/>
            </a:xfrm>
            <a:prstGeom prst="line">
              <a:avLst/>
            </a:prstGeom>
            <a:noFill/>
            <a:ln w="50800">
              <a:solidFill>
                <a:schemeClr val="bg1">
                  <a:lumMod val="50000"/>
                </a:schemeClr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/>
            </a:blip>
            <a:srcRect/>
            <a:stretch>
              <a:fillRect/>
            </a:stretch>
          </p:blipFill>
          <p:spPr bwMode="auto">
            <a:xfrm>
              <a:off x="6586538" y="6210000"/>
              <a:ext cx="452400" cy="468000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/>
            </a:blip>
            <a:srcRect/>
            <a:stretch>
              <a:fillRect/>
            </a:stretch>
          </p:blipFill>
          <p:spPr bwMode="auto">
            <a:xfrm>
              <a:off x="6372000" y="5588887"/>
              <a:ext cx="540000" cy="540000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19686" y="6201360"/>
              <a:ext cx="606272" cy="468000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94706" y="5616000"/>
              <a:ext cx="704850" cy="48577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1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12740" y="4285269"/>
              <a:ext cx="828675" cy="79057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2" name="Picture 8"/>
            <p:cNvPicPr>
              <a:picLocks noChangeAspect="1" noChangeArrowheads="1"/>
            </p:cNvPicPr>
            <p:nvPr/>
          </p:nvPicPr>
          <p:blipFill>
            <a:blip r:embed="rId9" cstate="email">
              <a:extLst/>
            </a:blip>
            <a:srcRect/>
            <a:stretch>
              <a:fillRect/>
            </a:stretch>
          </p:blipFill>
          <p:spPr bwMode="auto">
            <a:xfrm>
              <a:off x="2543288" y="4810868"/>
              <a:ext cx="488571" cy="720000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3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39150" y="2644775"/>
              <a:ext cx="1676400" cy="96202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4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497011" y="3009180"/>
              <a:ext cx="771525" cy="92392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5" name="Picture 1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535" y="3351658"/>
              <a:ext cx="1104900" cy="94297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6" name="Picture 1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55737" y="4494213"/>
              <a:ext cx="962025" cy="88582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7" name="Picture 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294427" y="1716811"/>
              <a:ext cx="1562100" cy="1162050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8" name="Picture 1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083719" y="802559"/>
              <a:ext cx="409575" cy="88582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69" name="Picture 15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518622" y="786684"/>
              <a:ext cx="409575" cy="88582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0" name="Picture 1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101860" y="843558"/>
              <a:ext cx="847725" cy="857250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1" name="Picture 17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095174" y="834033"/>
              <a:ext cx="409575" cy="86677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2" name="Picture 1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507952" y="828183"/>
              <a:ext cx="409575" cy="866775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18">
              <a:extLst/>
            </a:blip>
            <a:srcRect/>
            <a:stretch>
              <a:fillRect/>
            </a:stretch>
          </p:blipFill>
          <p:spPr bwMode="auto">
            <a:xfrm>
              <a:off x="5567916" y="4199112"/>
              <a:ext cx="390525" cy="81915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58" name="Picture 4"/>
            <p:cNvPicPr>
              <a:picLocks noChangeAspect="1" noChangeArrowheads="1"/>
            </p:cNvPicPr>
            <p:nvPr/>
          </p:nvPicPr>
          <p:blipFill>
            <a:blip r:embed="rId19" cstate="email">
              <a:extLst/>
            </a:blip>
            <a:srcRect/>
            <a:stretch>
              <a:fillRect/>
            </a:stretch>
          </p:blipFill>
          <p:spPr bwMode="auto">
            <a:xfrm>
              <a:off x="5928197" y="4797184"/>
              <a:ext cx="577500" cy="720000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29748" name="Группа 72"/>
            <p:cNvGrpSpPr>
              <a:grpSpLocks/>
            </p:cNvGrpSpPr>
            <p:nvPr/>
          </p:nvGrpSpPr>
          <p:grpSpPr bwMode="auto">
            <a:xfrm rot="-5400000">
              <a:off x="3367736" y="4206888"/>
              <a:ext cx="461004" cy="113645"/>
              <a:chOff x="1357183" y="4810077"/>
              <a:chExt cx="1284742" cy="315849"/>
            </a:xfrm>
          </p:grpSpPr>
          <p:cxnSp>
            <p:nvCxnSpPr>
              <p:cNvPr id="74" name="Прямая со стрелкой 73"/>
              <p:cNvCxnSpPr/>
              <p:nvPr/>
            </p:nvCxnSpPr>
            <p:spPr>
              <a:xfrm rot="5400000" flipV="1">
                <a:off x="1822526" y="4505227"/>
                <a:ext cx="4414" cy="924746"/>
              </a:xfrm>
              <a:prstGeom prst="straightConnector1">
                <a:avLst/>
              </a:prstGeom>
              <a:ln w="50800">
                <a:solidFill>
                  <a:srgbClr val="050403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Равнобедренный треугольник 74"/>
              <p:cNvSpPr>
                <a:spLocks/>
              </p:cNvSpPr>
              <p:nvPr/>
            </p:nvSpPr>
            <p:spPr>
              <a:xfrm rot="5400000">
                <a:off x="2311875" y="4795039"/>
                <a:ext cx="313281" cy="345121"/>
              </a:xfrm>
              <a:prstGeom prst="triangle">
                <a:avLst/>
              </a:prstGeom>
              <a:noFill/>
              <a:ln w="38100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29749" name="Группа 78"/>
            <p:cNvGrpSpPr>
              <a:grpSpLocks/>
            </p:cNvGrpSpPr>
            <p:nvPr/>
          </p:nvGrpSpPr>
          <p:grpSpPr bwMode="auto">
            <a:xfrm rot="-5400000">
              <a:off x="5128226" y="4206887"/>
              <a:ext cx="461004" cy="113645"/>
              <a:chOff x="1357183" y="4810077"/>
              <a:chExt cx="1284742" cy="315849"/>
            </a:xfrm>
          </p:grpSpPr>
          <p:cxnSp>
            <p:nvCxnSpPr>
              <p:cNvPr id="80" name="Прямая со стрелкой 79"/>
              <p:cNvCxnSpPr/>
              <p:nvPr/>
            </p:nvCxnSpPr>
            <p:spPr>
              <a:xfrm rot="5400000" flipV="1">
                <a:off x="1822525" y="4505737"/>
                <a:ext cx="4411" cy="924746"/>
              </a:xfrm>
              <a:prstGeom prst="straightConnector1">
                <a:avLst/>
              </a:prstGeom>
              <a:ln w="50800">
                <a:solidFill>
                  <a:srgbClr val="050403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Равнобедренный треугольник 80"/>
              <p:cNvSpPr>
                <a:spLocks/>
              </p:cNvSpPr>
              <p:nvPr/>
            </p:nvSpPr>
            <p:spPr>
              <a:xfrm rot="5400000">
                <a:off x="2311871" y="4795549"/>
                <a:ext cx="313284" cy="345121"/>
              </a:xfrm>
              <a:prstGeom prst="triangle">
                <a:avLst/>
              </a:prstGeom>
              <a:noFill/>
              <a:ln w="38100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cxnSp>
          <p:nvCxnSpPr>
            <p:cNvPr id="7" name="Прямая со стрелкой 6"/>
            <p:cNvCxnSpPr>
              <a:stCxn id="19462" idx="1"/>
              <a:endCxn id="19460" idx="3"/>
            </p:cNvCxnSpPr>
            <p:nvPr/>
          </p:nvCxnSpPr>
          <p:spPr>
            <a:xfrm flipH="1" flipV="1">
              <a:off x="6248630" y="2310867"/>
              <a:ext cx="874781" cy="1065341"/>
            </a:xfrm>
            <a:prstGeom prst="straightConnector1">
              <a:avLst/>
            </a:prstGeom>
            <a:ln w="508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V="1">
              <a:off x="6288321" y="1485268"/>
              <a:ext cx="876368" cy="2002079"/>
            </a:xfrm>
            <a:prstGeom prst="straightConnector1">
              <a:avLst/>
            </a:prstGeom>
            <a:ln w="50800">
              <a:solidFill>
                <a:schemeClr val="bg1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52" name="Прямоугольник 9"/>
            <p:cNvSpPr>
              <a:spLocks noChangeArrowheads="1"/>
            </p:cNvSpPr>
            <p:nvPr/>
          </p:nvSpPr>
          <p:spPr bwMode="auto">
            <a:xfrm>
              <a:off x="7006396" y="1060805"/>
              <a:ext cx="13981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800">
                  <a:latin typeface="Comic Sans MS" pitchFamily="66" charset="0"/>
                </a:rPr>
                <a:t>законы</a:t>
              </a:r>
            </a:p>
          </p:txBody>
        </p:sp>
      </p:grpSp>
      <p:sp>
        <p:nvSpPr>
          <p:cNvPr id="88" name="Скругленный прямоугольник 87"/>
          <p:cNvSpPr/>
          <p:nvPr/>
        </p:nvSpPr>
        <p:spPr>
          <a:xfrm>
            <a:off x="477425" y="1587956"/>
            <a:ext cx="8640000" cy="3258859"/>
          </a:xfrm>
          <a:prstGeom prst="roundRect">
            <a:avLst>
              <a:gd name="adj" fmla="val 9254"/>
            </a:avLst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60363"/>
            <a:r>
              <a:rPr lang="ru-RU" sz="2800">
                <a:latin typeface="Comic Sans MS" pitchFamily="66" charset="0"/>
              </a:rPr>
              <a:t>Используя схемы в учебнике (с. 137 и с. 147), определите и запишите, чем отличается афинская демократия.</a:t>
            </a:r>
          </a:p>
          <a:p>
            <a:pPr indent="360363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>
                <a:latin typeface="Comic Sans MS" pitchFamily="66" charset="0"/>
              </a:rPr>
              <a:t> Запиши два доказательства.</a:t>
            </a:r>
          </a:p>
          <a:p>
            <a:pPr indent="360363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Запиши все доказательства.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50" dirty="0"/>
              <a:t>ПОЛИС ЗЕМЛЕДЕЛЬЦЕВ И </a:t>
            </a:r>
            <a:r>
              <a:rPr lang="ru-RU" sz="3200" spc="-150" dirty="0" smtClean="0"/>
              <a:t>ТОРГОВЦЕВ</a:t>
            </a:r>
            <a:endParaRPr lang="ru-RU" sz="3200" dirty="0"/>
          </a:p>
        </p:txBody>
      </p:sp>
      <p:grpSp>
        <p:nvGrpSpPr>
          <p:cNvPr id="2970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48" name="Овал 4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09" name="Рисунок 51" descr="_1_~1.JPG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0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54" name="Овал 53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05" name="Рисунок 54" descr="Cartoon-Clipart-Free-18.gif"/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796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4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792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ПОЛИС ВОИНОВ</a:t>
            </a:r>
            <a:endParaRPr lang="ru-RU" dirty="0"/>
          </a:p>
        </p:txBody>
      </p:sp>
      <p:grpSp>
        <p:nvGrpSpPr>
          <p:cNvPr id="31748" name="Группа 54"/>
          <p:cNvGrpSpPr>
            <a:grpSpLocks/>
          </p:cNvGrpSpPr>
          <p:nvPr/>
        </p:nvGrpSpPr>
        <p:grpSpPr bwMode="auto">
          <a:xfrm>
            <a:off x="60325" y="828675"/>
            <a:ext cx="8832850" cy="5876925"/>
            <a:chOff x="60161" y="828000"/>
            <a:chExt cx="8832319" cy="5877699"/>
          </a:xfrm>
        </p:grpSpPr>
        <p:sp>
          <p:nvSpPr>
            <p:cNvPr id="31749" name="AutoShape 13"/>
            <p:cNvSpPr>
              <a:spLocks noChangeAspect="1" noChangeArrowheads="1"/>
            </p:cNvSpPr>
            <p:nvPr/>
          </p:nvSpPr>
          <p:spPr bwMode="auto">
            <a:xfrm>
              <a:off x="2123728" y="6165304"/>
              <a:ext cx="4787602" cy="517525"/>
            </a:xfrm>
            <a:prstGeom prst="roundRect">
              <a:avLst>
                <a:gd name="adj" fmla="val 16667"/>
              </a:avLst>
            </a:prstGeom>
            <a:solidFill>
              <a:srgbClr val="F8F8F8"/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200" i="1">
                  <a:solidFill>
                    <a:srgbClr val="800000"/>
                  </a:solidFill>
                  <a:latin typeface="Comic Sans MS" pitchFamily="66" charset="0"/>
                </a:rPr>
                <a:t>Илоты</a:t>
              </a:r>
            </a:p>
          </p:txBody>
        </p:sp>
        <p:sp>
          <p:nvSpPr>
            <p:cNvPr id="31750" name="AutoShape 13"/>
            <p:cNvSpPr>
              <a:spLocks noChangeAspect="1" noChangeArrowheads="1"/>
            </p:cNvSpPr>
            <p:nvPr/>
          </p:nvSpPr>
          <p:spPr bwMode="auto">
            <a:xfrm>
              <a:off x="2915816" y="5575771"/>
              <a:ext cx="3238500" cy="517525"/>
            </a:xfrm>
            <a:prstGeom prst="roundRect">
              <a:avLst>
                <a:gd name="adj" fmla="val 16667"/>
              </a:avLst>
            </a:prstGeom>
            <a:solidFill>
              <a:srgbClr val="F8F8F8"/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200" i="1">
                  <a:solidFill>
                    <a:srgbClr val="800000"/>
                  </a:solidFill>
                  <a:latin typeface="Comic Sans MS" pitchFamily="66" charset="0"/>
                </a:rPr>
                <a:t>Периэки</a:t>
              </a:r>
            </a:p>
          </p:txBody>
        </p:sp>
        <p:sp>
          <p:nvSpPr>
            <p:cNvPr id="36" name="AutoShape 13"/>
            <p:cNvSpPr>
              <a:spLocks noChangeArrowheads="1"/>
            </p:cNvSpPr>
            <p:nvPr/>
          </p:nvSpPr>
          <p:spPr bwMode="auto">
            <a:xfrm>
              <a:off x="2396821" y="4033585"/>
              <a:ext cx="4320915" cy="51759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i="1" dirty="0" err="1">
                  <a:solidFill>
                    <a:srgbClr val="800000"/>
                  </a:solidFill>
                  <a:latin typeface="Comic Sans MS" pitchFamily="66" charset="0"/>
                </a:rPr>
                <a:t>Апелла</a:t>
              </a:r>
              <a:endParaRPr lang="ru-RU" sz="3200" i="1" dirty="0">
                <a:solidFill>
                  <a:srgbClr val="800000"/>
                </a:solidFill>
                <a:latin typeface="Comic Sans MS" pitchFamily="66" charset="0"/>
              </a:endParaRPr>
            </a:p>
          </p:txBody>
        </p:sp>
        <p:sp>
          <p:nvSpPr>
            <p:cNvPr id="37" name="AutoShape 13"/>
            <p:cNvSpPr>
              <a:spLocks noChangeAspect="1" noChangeArrowheads="1"/>
            </p:cNvSpPr>
            <p:nvPr/>
          </p:nvSpPr>
          <p:spPr bwMode="auto">
            <a:xfrm>
              <a:off x="2936538" y="1742520"/>
              <a:ext cx="3239893" cy="51759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i="1" dirty="0">
                  <a:solidFill>
                    <a:srgbClr val="800000"/>
                  </a:solidFill>
                  <a:latin typeface="Comic Sans MS" pitchFamily="66" charset="0"/>
                </a:rPr>
                <a:t>Эфоры</a:t>
              </a:r>
            </a:p>
          </p:txBody>
        </p:sp>
        <p:sp>
          <p:nvSpPr>
            <p:cNvPr id="38" name="AutoShape 13"/>
            <p:cNvSpPr>
              <a:spLocks noChangeAspect="1" noChangeArrowheads="1"/>
            </p:cNvSpPr>
            <p:nvPr/>
          </p:nvSpPr>
          <p:spPr bwMode="auto">
            <a:xfrm>
              <a:off x="6552646" y="2174377"/>
              <a:ext cx="2268402" cy="51759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i="1" dirty="0">
                  <a:solidFill>
                    <a:srgbClr val="800000"/>
                  </a:solidFill>
                  <a:latin typeface="Comic Sans MS" pitchFamily="66" charset="0"/>
                </a:rPr>
                <a:t>Герусия</a:t>
              </a:r>
            </a:p>
          </p:txBody>
        </p:sp>
        <p:sp>
          <p:nvSpPr>
            <p:cNvPr id="39" name="AutoShape 13"/>
            <p:cNvSpPr>
              <a:spLocks noChangeAspect="1" noChangeArrowheads="1"/>
            </p:cNvSpPr>
            <p:nvPr/>
          </p:nvSpPr>
          <p:spPr bwMode="auto">
            <a:xfrm>
              <a:off x="610991" y="1882239"/>
              <a:ext cx="2016004" cy="51600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i="1" dirty="0">
                  <a:solidFill>
                    <a:srgbClr val="800000"/>
                  </a:solidFill>
                  <a:latin typeface="Comic Sans MS" pitchFamily="66" charset="0"/>
                </a:rPr>
                <a:t>2 царя</a:t>
              </a: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>
              <a:off x="179217" y="4941755"/>
              <a:ext cx="8713263" cy="0"/>
            </a:xfrm>
            <a:prstGeom prst="line">
              <a:avLst/>
            </a:prstGeom>
            <a:ln w="85725" cmpd="sng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/>
            </a:blip>
            <a:srcRect/>
            <a:stretch>
              <a:fillRect/>
            </a:stretch>
          </p:blipFill>
          <p:spPr bwMode="auto">
            <a:xfrm>
              <a:off x="7088243" y="1188000"/>
              <a:ext cx="1390650" cy="92392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6">
              <a:extLst/>
            </a:blip>
            <a:srcRect/>
            <a:stretch>
              <a:fillRect/>
            </a:stretch>
          </p:blipFill>
          <p:spPr bwMode="auto">
            <a:xfrm>
              <a:off x="1116000" y="982161"/>
              <a:ext cx="409575" cy="86677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6">
              <a:extLst/>
            </a:blip>
            <a:srcRect/>
            <a:stretch>
              <a:fillRect/>
            </a:stretch>
          </p:blipFill>
          <p:spPr bwMode="auto">
            <a:xfrm>
              <a:off x="1656000" y="985461"/>
              <a:ext cx="409575" cy="86677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7">
              <a:extLst/>
            </a:blip>
            <a:srcRect/>
            <a:stretch>
              <a:fillRect/>
            </a:stretch>
          </p:blipFill>
          <p:spPr bwMode="auto">
            <a:xfrm>
              <a:off x="5438725" y="828000"/>
              <a:ext cx="352425" cy="8763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7">
              <a:extLst/>
            </a:blip>
            <a:srcRect/>
            <a:stretch>
              <a:fillRect/>
            </a:stretch>
          </p:blipFill>
          <p:spPr bwMode="auto">
            <a:xfrm>
              <a:off x="4885904" y="828000"/>
              <a:ext cx="352425" cy="8763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7">
              <a:extLst/>
            </a:blip>
            <a:srcRect/>
            <a:stretch>
              <a:fillRect/>
            </a:stretch>
          </p:blipFill>
          <p:spPr bwMode="auto">
            <a:xfrm>
              <a:off x="4304879" y="828000"/>
              <a:ext cx="352425" cy="8763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8">
              <a:extLst/>
            </a:blip>
            <a:srcRect/>
            <a:stretch>
              <a:fillRect/>
            </a:stretch>
          </p:blipFill>
          <p:spPr bwMode="auto">
            <a:xfrm>
              <a:off x="3758432" y="828000"/>
              <a:ext cx="352425" cy="8763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8">
              <a:extLst/>
            </a:blip>
            <a:srcRect/>
            <a:stretch>
              <a:fillRect/>
            </a:stretch>
          </p:blipFill>
          <p:spPr bwMode="auto">
            <a:xfrm>
              <a:off x="3272657" y="828000"/>
              <a:ext cx="352425" cy="8763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9">
              <a:extLst/>
            </a:blip>
            <a:srcRect/>
            <a:stretch>
              <a:fillRect/>
            </a:stretch>
          </p:blipFill>
          <p:spPr bwMode="auto">
            <a:xfrm>
              <a:off x="3065041" y="2692085"/>
              <a:ext cx="2984500" cy="12827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10">
              <a:extLst/>
            </a:blip>
            <a:srcRect/>
            <a:stretch>
              <a:fillRect/>
            </a:stretch>
          </p:blipFill>
          <p:spPr bwMode="auto">
            <a:xfrm>
              <a:off x="4048125" y="4793332"/>
              <a:ext cx="1047750" cy="7239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4110" name="Picture 14"/>
            <p:cNvPicPr>
              <a:picLocks noChangeAspect="1" noChangeArrowheads="1"/>
            </p:cNvPicPr>
            <p:nvPr/>
          </p:nvPicPr>
          <p:blipFill>
            <a:blip r:embed="rId11">
              <a:extLst/>
            </a:blip>
            <a:srcRect/>
            <a:stretch>
              <a:fillRect/>
            </a:stretch>
          </p:blipFill>
          <p:spPr bwMode="auto">
            <a:xfrm>
              <a:off x="6084168" y="5456336"/>
              <a:ext cx="657225" cy="6477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4111" name="Picture 15"/>
            <p:cNvPicPr>
              <a:picLocks noChangeAspect="1" noChangeArrowheads="1"/>
            </p:cNvPicPr>
            <p:nvPr/>
          </p:nvPicPr>
          <p:blipFill>
            <a:blip r:embed="rId12">
              <a:extLst/>
            </a:blip>
            <a:srcRect/>
            <a:stretch>
              <a:fillRect/>
            </a:stretch>
          </p:blipFill>
          <p:spPr bwMode="auto">
            <a:xfrm>
              <a:off x="1276560" y="6104036"/>
              <a:ext cx="779427" cy="601663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4112" name="Picture 16"/>
            <p:cNvPicPr>
              <a:picLocks noChangeAspect="1" noChangeArrowheads="1"/>
            </p:cNvPicPr>
            <p:nvPr/>
          </p:nvPicPr>
          <p:blipFill>
            <a:blip r:embed="rId13">
              <a:extLst/>
            </a:blip>
            <a:srcRect/>
            <a:stretch>
              <a:fillRect/>
            </a:stretch>
          </p:blipFill>
          <p:spPr bwMode="auto">
            <a:xfrm>
              <a:off x="2300883" y="5303936"/>
              <a:ext cx="542925" cy="800100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4113" name="Picture 17"/>
            <p:cNvPicPr>
              <a:picLocks noChangeAspect="1" noChangeArrowheads="1"/>
            </p:cNvPicPr>
            <p:nvPr/>
          </p:nvPicPr>
          <p:blipFill>
            <a:blip r:embed="rId14">
              <a:extLst/>
            </a:blip>
            <a:srcRect/>
            <a:stretch>
              <a:fillRect/>
            </a:stretch>
          </p:blipFill>
          <p:spPr bwMode="auto">
            <a:xfrm>
              <a:off x="6973031" y="6035280"/>
              <a:ext cx="648072" cy="670419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4114" name="Picture 18"/>
            <p:cNvPicPr>
              <a:picLocks noChangeAspect="1" noChangeArrowheads="1"/>
            </p:cNvPicPr>
            <p:nvPr/>
          </p:nvPicPr>
          <p:blipFill>
            <a:blip r:embed="rId15">
              <a:extLst/>
            </a:blip>
            <a:srcRect/>
            <a:stretch>
              <a:fillRect/>
            </a:stretch>
          </p:blipFill>
          <p:spPr bwMode="auto">
            <a:xfrm>
              <a:off x="586780" y="3710161"/>
              <a:ext cx="1104900" cy="94297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4115" name="Picture 19"/>
            <p:cNvPicPr>
              <a:picLocks noChangeAspect="1" noChangeArrowheads="1"/>
            </p:cNvPicPr>
            <p:nvPr/>
          </p:nvPicPr>
          <p:blipFill>
            <a:blip r:embed="rId16">
              <a:extLst/>
            </a:blip>
            <a:srcRect/>
            <a:stretch>
              <a:fillRect/>
            </a:stretch>
          </p:blipFill>
          <p:spPr bwMode="auto">
            <a:xfrm>
              <a:off x="60161" y="2692084"/>
              <a:ext cx="771525" cy="923925"/>
            </a:xfrm>
            <a:prstGeom prst="roundRect">
              <a:avLst>
                <a:gd name="adj" fmla="val 16667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cxnSp>
          <p:nvCxnSpPr>
            <p:cNvPr id="45" name="Прямая со стрелкой 44"/>
            <p:cNvCxnSpPr>
              <a:stCxn id="36" idx="1"/>
            </p:cNvCxnSpPr>
            <p:nvPr/>
          </p:nvCxnSpPr>
          <p:spPr>
            <a:xfrm flipH="1" flipV="1">
              <a:off x="1692013" y="4292381"/>
              <a:ext cx="704808" cy="0"/>
            </a:xfrm>
            <a:prstGeom prst="straightConnector1">
              <a:avLst/>
            </a:prstGeom>
            <a:ln w="50800">
              <a:solidFill>
                <a:schemeClr val="bg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flipH="1" flipV="1">
              <a:off x="831640" y="3215914"/>
              <a:ext cx="1609628" cy="817671"/>
            </a:xfrm>
            <a:prstGeom prst="straightConnector1">
              <a:avLst/>
            </a:prstGeom>
            <a:ln w="50800">
              <a:solidFill>
                <a:schemeClr val="bg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774" name="Группа 47"/>
            <p:cNvGrpSpPr>
              <a:grpSpLocks noChangeAspect="1"/>
            </p:cNvGrpSpPr>
            <p:nvPr/>
          </p:nvGrpSpPr>
          <p:grpSpPr bwMode="auto">
            <a:xfrm>
              <a:off x="6012000" y="2260065"/>
              <a:ext cx="214445" cy="1735935"/>
              <a:chOff x="5301906" y="4033208"/>
              <a:chExt cx="113645" cy="713350"/>
            </a:xfrm>
          </p:grpSpPr>
          <p:cxnSp>
            <p:nvCxnSpPr>
              <p:cNvPr id="66" name="Прямая со стрелкой 65"/>
              <p:cNvCxnSpPr/>
              <p:nvPr/>
            </p:nvCxnSpPr>
            <p:spPr>
              <a:xfrm flipV="1">
                <a:off x="5358761" y="4154582"/>
                <a:ext cx="0" cy="591763"/>
              </a:xfrm>
              <a:prstGeom prst="straightConnector1">
                <a:avLst/>
              </a:prstGeom>
              <a:ln w="50800">
                <a:solidFill>
                  <a:srgbClr val="050403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Равнобедренный треугольник 66"/>
              <p:cNvSpPr>
                <a:spLocks/>
              </p:cNvSpPr>
              <p:nvPr/>
            </p:nvSpPr>
            <p:spPr>
              <a:xfrm>
                <a:off x="5301557" y="4033228"/>
                <a:ext cx="114409" cy="123311"/>
              </a:xfrm>
              <a:prstGeom prst="triangle">
                <a:avLst/>
              </a:prstGeom>
              <a:noFill/>
              <a:ln w="38100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1775" name="Группа 68"/>
            <p:cNvGrpSpPr>
              <a:grpSpLocks noChangeAspect="1"/>
            </p:cNvGrpSpPr>
            <p:nvPr/>
          </p:nvGrpSpPr>
          <p:grpSpPr bwMode="auto">
            <a:xfrm>
              <a:off x="2880000" y="2286078"/>
              <a:ext cx="214445" cy="1735935"/>
              <a:chOff x="5301906" y="4033208"/>
              <a:chExt cx="113645" cy="713350"/>
            </a:xfrm>
          </p:grpSpPr>
          <p:cxnSp>
            <p:nvCxnSpPr>
              <p:cNvPr id="70" name="Прямая со стрелкой 69"/>
              <p:cNvCxnSpPr/>
              <p:nvPr/>
            </p:nvCxnSpPr>
            <p:spPr>
              <a:xfrm flipV="1">
                <a:off x="5357947" y="4154984"/>
                <a:ext cx="841" cy="591762"/>
              </a:xfrm>
              <a:prstGeom prst="straightConnector1">
                <a:avLst/>
              </a:prstGeom>
              <a:ln w="50800">
                <a:solidFill>
                  <a:srgbClr val="050403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Равнобедренный треугольник 70"/>
              <p:cNvSpPr>
                <a:spLocks/>
              </p:cNvSpPr>
              <p:nvPr/>
            </p:nvSpPr>
            <p:spPr>
              <a:xfrm>
                <a:off x="5301583" y="4032977"/>
                <a:ext cx="113568" cy="123311"/>
              </a:xfrm>
              <a:prstGeom prst="triangle">
                <a:avLst/>
              </a:prstGeom>
              <a:noFill/>
              <a:ln w="38100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1776" name="Группа 71"/>
            <p:cNvGrpSpPr>
              <a:grpSpLocks noChangeAspect="1"/>
            </p:cNvGrpSpPr>
            <p:nvPr/>
          </p:nvGrpSpPr>
          <p:grpSpPr bwMode="auto">
            <a:xfrm rot="-1500000">
              <a:off x="2150611" y="2348209"/>
              <a:ext cx="214445" cy="1735935"/>
              <a:chOff x="5301906" y="4033208"/>
              <a:chExt cx="113645" cy="713350"/>
            </a:xfrm>
          </p:grpSpPr>
          <p:cxnSp>
            <p:nvCxnSpPr>
              <p:cNvPr id="73" name="Прямая со стрелкой 72"/>
              <p:cNvCxnSpPr/>
              <p:nvPr/>
            </p:nvCxnSpPr>
            <p:spPr>
              <a:xfrm flipV="1">
                <a:off x="5358102" y="4154639"/>
                <a:ext cx="841" cy="591762"/>
              </a:xfrm>
              <a:prstGeom prst="straightConnector1">
                <a:avLst/>
              </a:prstGeom>
              <a:ln w="50800">
                <a:solidFill>
                  <a:srgbClr val="050403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Равнобедренный треугольник 73"/>
              <p:cNvSpPr>
                <a:spLocks/>
              </p:cNvSpPr>
              <p:nvPr/>
            </p:nvSpPr>
            <p:spPr>
              <a:xfrm>
                <a:off x="5301603" y="4032472"/>
                <a:ext cx="113568" cy="123311"/>
              </a:xfrm>
              <a:prstGeom prst="triangle">
                <a:avLst/>
              </a:prstGeom>
              <a:noFill/>
              <a:ln w="38100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1777" name="Группа 74"/>
            <p:cNvGrpSpPr>
              <a:grpSpLocks noChangeAspect="1"/>
            </p:cNvGrpSpPr>
            <p:nvPr/>
          </p:nvGrpSpPr>
          <p:grpSpPr bwMode="auto">
            <a:xfrm rot="1500000">
              <a:off x="6601031" y="2671252"/>
              <a:ext cx="214445" cy="1411934"/>
              <a:chOff x="5301906" y="4033208"/>
              <a:chExt cx="113645" cy="580208"/>
            </a:xfrm>
          </p:grpSpPr>
          <p:cxnSp>
            <p:nvCxnSpPr>
              <p:cNvPr id="76" name="Прямая со стрелкой 75"/>
              <p:cNvCxnSpPr/>
              <p:nvPr/>
            </p:nvCxnSpPr>
            <p:spPr>
              <a:xfrm flipV="1">
                <a:off x="5358041" y="4154630"/>
                <a:ext cx="0" cy="458665"/>
              </a:xfrm>
              <a:prstGeom prst="straightConnector1">
                <a:avLst/>
              </a:prstGeom>
              <a:ln w="50800">
                <a:solidFill>
                  <a:srgbClr val="050403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Равнобедренный треугольник 76"/>
              <p:cNvSpPr>
                <a:spLocks/>
              </p:cNvSpPr>
              <p:nvPr/>
            </p:nvSpPr>
            <p:spPr>
              <a:xfrm>
                <a:off x="5300490" y="4033038"/>
                <a:ext cx="114409" cy="123311"/>
              </a:xfrm>
              <a:prstGeom prst="triangle">
                <a:avLst/>
              </a:prstGeom>
              <a:noFill/>
              <a:ln w="38100">
                <a:solidFill>
                  <a:srgbClr val="0504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cxnSp>
          <p:nvCxnSpPr>
            <p:cNvPr id="50" name="Прямая со стрелкой 49"/>
            <p:cNvCxnSpPr/>
            <p:nvPr/>
          </p:nvCxnSpPr>
          <p:spPr>
            <a:xfrm flipH="1">
              <a:off x="896724" y="2409358"/>
              <a:ext cx="242872" cy="719233"/>
            </a:xfrm>
            <a:prstGeom prst="straightConnector1">
              <a:avLst/>
            </a:prstGeom>
            <a:ln w="50800">
              <a:solidFill>
                <a:srgbClr val="05040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 flipH="1" flipV="1">
              <a:off x="3065118" y="4941755"/>
              <a:ext cx="0" cy="633495"/>
            </a:xfrm>
            <a:prstGeom prst="straightConnector1">
              <a:avLst/>
            </a:prstGeom>
            <a:ln w="50800">
              <a:solidFill>
                <a:srgbClr val="050403"/>
              </a:solidFill>
              <a:prstDash val="dash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 flipV="1">
              <a:off x="5790691" y="4941755"/>
              <a:ext cx="0" cy="633495"/>
            </a:xfrm>
            <a:prstGeom prst="straightConnector1">
              <a:avLst/>
            </a:prstGeom>
            <a:ln w="50800">
              <a:solidFill>
                <a:srgbClr val="050403"/>
              </a:solidFill>
              <a:prstDash val="dash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 стрелкой 83"/>
            <p:cNvCxnSpPr/>
            <p:nvPr/>
          </p:nvCxnSpPr>
          <p:spPr>
            <a:xfrm flipH="1" flipV="1">
              <a:off x="2123787" y="5010026"/>
              <a:ext cx="0" cy="1152677"/>
            </a:xfrm>
            <a:prstGeom prst="straightConnector1">
              <a:avLst/>
            </a:prstGeom>
            <a:ln w="50800">
              <a:solidFill>
                <a:srgbClr val="050403"/>
              </a:solidFill>
              <a:prstDash val="dash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 стрелкой 84"/>
            <p:cNvCxnSpPr/>
            <p:nvPr/>
          </p:nvCxnSpPr>
          <p:spPr>
            <a:xfrm flipH="1" flipV="1">
              <a:off x="6803456" y="5010026"/>
              <a:ext cx="0" cy="1152677"/>
            </a:xfrm>
            <a:prstGeom prst="straightConnector1">
              <a:avLst/>
            </a:prstGeom>
            <a:ln w="50800">
              <a:solidFill>
                <a:srgbClr val="050403"/>
              </a:solidFill>
              <a:prstDash val="dash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04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00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ПОЛИС ВОИНОВ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59722"/>
              </p:ext>
            </p:extLst>
          </p:nvPr>
        </p:nvGraphicFramePr>
        <p:xfrm>
          <a:off x="251998" y="1196752"/>
          <a:ext cx="864048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602"/>
                <a:gridCol w="864096"/>
                <a:gridCol w="5472608"/>
                <a:gridCol w="864096"/>
                <a:gridCol w="720078"/>
              </a:tblGrid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Демократия</a:t>
                      </a:r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Признаки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Аристократия</a:t>
                      </a:r>
                      <a:endParaRPr lang="ru-RU" sz="2800" dirty="0"/>
                    </a:p>
                  </a:txBody>
                  <a:tcPr vert="vert27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Высшие посты занимают только представители знатных родов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Право свободно высказываться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Все основные вопросы власти решаются большинством голосов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Все законы и решения </a:t>
                      </a:r>
                      <a:r>
                        <a:rPr lang="ru-RU" sz="2600" smtClean="0"/>
                        <a:t>принимает </a:t>
                      </a:r>
                      <a:r>
                        <a:rPr lang="ru-RU" sz="2600" smtClean="0"/>
                        <a:t>Высший </a:t>
                      </a:r>
                      <a:r>
                        <a:rPr lang="ru-RU" sz="2600" dirty="0" smtClean="0"/>
                        <a:t>с</a:t>
                      </a:r>
                      <a:r>
                        <a:rPr lang="ru-RU" sz="2600" smtClean="0"/>
                        <a:t>овет</a:t>
                      </a:r>
                      <a:r>
                        <a:rPr lang="ru-RU" sz="2600" dirty="0" smtClean="0"/>
                        <a:t>.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Право оспаривать решения, при этом меньшинство должно подчиниться большинству</a:t>
                      </a:r>
                      <a:endParaRPr lang="ru-RU" sz="26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H="1">
            <a:off x="989013" y="1412875"/>
            <a:ext cx="720725" cy="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380288" y="1412875"/>
            <a:ext cx="720725" cy="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06239" y="1008000"/>
            <a:ext cx="8564600" cy="2281476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rgbClr val="05040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0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70C0"/>
                </a:solidFill>
                <a:latin typeface="+mn-lt"/>
              </a:rPr>
              <a:t>Максимальный уровень. </a:t>
            </a:r>
            <a:r>
              <a:rPr lang="ru-RU" sz="3200" dirty="0">
                <a:latin typeface="+mn-lt"/>
              </a:rPr>
              <a:t>Какие порядки древней Спарты тебе, человеку XXI века, кажутся правильными, а что, напротив, вызывает негодование?</a:t>
            </a:r>
          </a:p>
        </p:txBody>
      </p:sp>
      <p:grpSp>
        <p:nvGrpSpPr>
          <p:cNvPr id="3584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63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59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ПОЛИС ВОИНОВ</a:t>
            </a:r>
            <a:endParaRPr lang="ru-RU" dirty="0"/>
          </a:p>
        </p:txBody>
      </p:sp>
      <p:graphicFrame>
        <p:nvGraphicFramePr>
          <p:cNvPr id="35865" name="Group 25"/>
          <p:cNvGraphicFramePr>
            <a:graphicFrameLocks noGrp="1"/>
          </p:cNvGraphicFramePr>
          <p:nvPr/>
        </p:nvGraphicFramePr>
        <p:xfrm>
          <a:off x="252413" y="3644900"/>
          <a:ext cx="8639175" cy="274320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АФИНЫ И СПАРТА БЫЛИ САМЫМИ КРУПНЫМИ И ЗНАМЕНИТЫМИ ПОЛИСАМИ ДРЕВНЕЙ ГРЕЦИИ</a:t>
            </a:r>
          </a:p>
        </p:txBody>
      </p:sp>
      <p:grpSp>
        <p:nvGrpSpPr>
          <p:cNvPr id="3789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7898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7894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7207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2000" y="972000"/>
            <a:ext cx="8640000" cy="2485787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rgbClr val="05040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60363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</a:t>
            </a:r>
            <a:r>
              <a:rPr lang="ru-RU" sz="2800">
                <a:latin typeface="Comic Sans MS" pitchFamily="66" charset="0"/>
              </a:rPr>
              <a:t> Афины и Спарта были самыми большими и знаменитыми полисами Древней Греции. Напиши, в каком из этих городов ты хотел бы жить, и объясни, почему.</a:t>
            </a:r>
          </a:p>
        </p:txBody>
      </p:sp>
      <p:grpSp>
        <p:nvGrpSpPr>
          <p:cNvPr id="3891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36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32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aphicFrame>
        <p:nvGraphicFramePr>
          <p:cNvPr id="38938" name="Group 26"/>
          <p:cNvGraphicFramePr>
            <a:graphicFrameLocks noGrp="1"/>
          </p:cNvGraphicFramePr>
          <p:nvPr/>
        </p:nvGraphicFramePr>
        <p:xfrm>
          <a:off x="252413" y="3781425"/>
          <a:ext cx="8639175" cy="274320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pic>
        <p:nvPicPr>
          <p:cNvPr id="38930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2013" y="2770188"/>
            <a:ext cx="18240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2413" y="979488"/>
            <a:ext cx="3598862" cy="3962400"/>
          </a:xfrm>
        </p:spPr>
        <p:txBody>
          <a:bodyPr anchor="ctr">
            <a:noAutofit/>
          </a:bodyPr>
          <a:lstStyle/>
          <a:p>
            <a:pPr marL="88900" indent="358775">
              <a:lnSpc>
                <a:spcPct val="90000"/>
              </a:lnSpc>
              <a:spcBef>
                <a:spcPct val="0"/>
              </a:spcBef>
            </a:pPr>
            <a:r>
              <a:rPr lang="ru-RU" sz="2600" smtClean="0"/>
              <a:t>Неужели во всей Греции было только два полиса — Афины и Спарта? Тогда, наверное, они вместе командовали всеми греками.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92725" y="979488"/>
            <a:ext cx="3598863" cy="3962400"/>
          </a:xfrm>
        </p:spPr>
        <p:txBody>
          <a:bodyPr rtlCol="0" anchor="ctr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Ты ошибаешься. Жители </a:t>
            </a:r>
            <a:r>
              <a:rPr lang="ru-RU" dirty="0"/>
              <a:t>Афин и </a:t>
            </a:r>
            <a:r>
              <a:rPr lang="ru-RU" dirty="0" smtClean="0"/>
              <a:t>Спарты часто </a:t>
            </a:r>
            <a:r>
              <a:rPr lang="ru-RU" dirty="0"/>
              <a:t>высмеивали друг друга, а одна из многочисленных войн этих </a:t>
            </a:r>
            <a:r>
              <a:rPr lang="ru-RU" spc="-150" dirty="0" smtClean="0"/>
              <a:t>городов</a:t>
            </a:r>
            <a:r>
              <a:rPr lang="ru-RU" dirty="0" smtClean="0"/>
              <a:t> </a:t>
            </a:r>
            <a:r>
              <a:rPr lang="ru-RU" dirty="0"/>
              <a:t>продолжалась 30 лет.</a:t>
            </a:r>
          </a:p>
        </p:txBody>
      </p:sp>
      <p:grpSp>
        <p:nvGrpSpPr>
          <p:cNvPr id="163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3" name="Рисунок 10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399" name="Рисунок 13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Стрелка вправо 15"/>
          <p:cNvSpPr/>
          <p:nvPr/>
        </p:nvSpPr>
        <p:spPr>
          <a:xfrm>
            <a:off x="3806716" y="1916832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707904" y="3861048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397500"/>
            <a:ext cx="287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Прямоугольник 18"/>
          <p:cNvSpPr>
            <a:spLocks noChangeArrowheads="1"/>
          </p:cNvSpPr>
          <p:nvPr/>
        </p:nvSpPr>
        <p:spPr bwMode="auto">
          <a:xfrm>
            <a:off x="392113" y="5229225"/>
            <a:ext cx="86201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Сравни мнения Антошки и учёных. Какое наблюдается противоречие?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Какой возникает вопрос? Сравни его с авторским.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АФИНЫ И СПАРТА ЧАСТО ВРАЖДОВАЛИ?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</a:p>
        </p:txBody>
      </p:sp>
      <p:grpSp>
        <p:nvGrpSpPr>
          <p:cNvPr id="1741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1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17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  <a:endParaRPr lang="ru-RU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2413" y="1250950"/>
          <a:ext cx="8640480" cy="4656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7159"/>
                <a:gridCol w="6333321"/>
              </a:tblGrid>
              <a:tr h="700549">
                <a:tc>
                  <a:txBody>
                    <a:bodyPr/>
                    <a:lstStyle/>
                    <a:p>
                      <a:pPr algn="ctr"/>
                      <a:r>
                        <a:rPr lang="ru-RU" sz="2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Понятия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Признаки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77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Город-государство, управляемый полноправными гражданами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00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Потомки родовых старейшин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77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Простые земледельцы, ремесленники, торговцы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00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83719" y="1372900"/>
            <a:ext cx="8627811" cy="4656594"/>
          </a:xfrm>
          <a:prstGeom prst="roundRect">
            <a:avLst>
              <a:gd name="adj" fmla="val 10887"/>
            </a:avLst>
          </a:prstGeom>
          <a:blipFill>
            <a:blip r:embed="rId3" cstate="email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Впиши в таблицу одно понятие напротив характерного для него признака.</a:t>
            </a:r>
          </a:p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Впиши в таблицу остальные понятия напротив характерных для них признаков.</a:t>
            </a:r>
          </a:p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800">
                <a:latin typeface="Comic Sans MS" pitchFamily="66" charset="0"/>
              </a:rPr>
              <a:t>Допиши в таблицу ещё одно понятие и его характерный признак, который логически сочетался бы с имеющимися.</a:t>
            </a:r>
          </a:p>
        </p:txBody>
      </p:sp>
      <p:grpSp>
        <p:nvGrpSpPr>
          <p:cNvPr id="1948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88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8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84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252000" y="1034742"/>
            <a:ext cx="8640000" cy="2826306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2425"/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3200">
                <a:latin typeface="Comic Sans MS" pitchFamily="66" charset="0"/>
              </a:rPr>
              <a:t>Раздели изученную историю Греции на этапы и укажи на ленте времени их границы.</a:t>
            </a:r>
          </a:p>
          <a:p>
            <a:pPr indent="352425"/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3200">
                <a:latin typeface="Comic Sans MS" pitchFamily="66" charset="0"/>
              </a:rPr>
              <a:t>Подпиши названия рубежей и этапов.</a:t>
            </a:r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ru-RU" sz="3200">
              <a:latin typeface="Comic Sans MS" pitchFamily="66" charset="0"/>
            </a:endParaRPr>
          </a:p>
        </p:txBody>
      </p:sp>
      <p:grpSp>
        <p:nvGrpSpPr>
          <p:cNvPr id="2150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78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74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graphicFrame>
        <p:nvGraphicFramePr>
          <p:cNvPr id="21581" name="Group 77"/>
          <p:cNvGraphicFramePr>
            <a:graphicFrameLocks noGrp="1"/>
          </p:cNvGraphicFramePr>
          <p:nvPr/>
        </p:nvGraphicFramePr>
        <p:xfrm>
          <a:off x="252413" y="5400675"/>
          <a:ext cx="8615362" cy="1383030"/>
        </p:xfrm>
        <a:graphic>
          <a:graphicData uri="http://schemas.openxmlformats.org/drawingml/2006/table">
            <a:tbl>
              <a:tblPr/>
              <a:tblGrid>
                <a:gridCol w="574675"/>
                <a:gridCol w="860425"/>
                <a:gridCol w="719137"/>
                <a:gridCol w="717550"/>
                <a:gridCol w="717550"/>
                <a:gridCol w="719138"/>
                <a:gridCol w="717550"/>
                <a:gridCol w="717550"/>
                <a:gridCol w="717550"/>
                <a:gridCol w="719137"/>
                <a:gridCol w="717550"/>
                <a:gridCol w="717550"/>
              </a:tblGrid>
              <a:tr h="371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тысячелетие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Наша эра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</a:tr>
            </a:tbl>
          </a:graphicData>
        </a:graphic>
      </p:graphicFrame>
      <p:sp>
        <p:nvSpPr>
          <p:cNvPr id="19" name="Стрелка влево 4"/>
          <p:cNvSpPr/>
          <p:nvPr/>
        </p:nvSpPr>
        <p:spPr>
          <a:xfrm>
            <a:off x="265113" y="4824413"/>
            <a:ext cx="8632825" cy="684212"/>
          </a:xfrm>
          <a:custGeom>
            <a:avLst/>
            <a:gdLst>
              <a:gd name="connsiteX0" fmla="*/ 0 w 8455109"/>
              <a:gd name="connsiteY0" fmla="*/ 144016 h 288032"/>
              <a:gd name="connsiteX1" fmla="*/ 144016 w 8455109"/>
              <a:gd name="connsiteY1" fmla="*/ 0 h 288032"/>
              <a:gd name="connsiteX2" fmla="*/ 144016 w 8455109"/>
              <a:gd name="connsiteY2" fmla="*/ 72008 h 288032"/>
              <a:gd name="connsiteX3" fmla="*/ 8455109 w 8455109"/>
              <a:gd name="connsiteY3" fmla="*/ 72008 h 288032"/>
              <a:gd name="connsiteX4" fmla="*/ 8455109 w 8455109"/>
              <a:gd name="connsiteY4" fmla="*/ 216024 h 288032"/>
              <a:gd name="connsiteX5" fmla="*/ 144016 w 8455109"/>
              <a:gd name="connsiteY5" fmla="*/ 216024 h 288032"/>
              <a:gd name="connsiteX6" fmla="*/ 144016 w 8455109"/>
              <a:gd name="connsiteY6" fmla="*/ 288032 h 288032"/>
              <a:gd name="connsiteX7" fmla="*/ 0 w 8455109"/>
              <a:gd name="connsiteY7" fmla="*/ 144016 h 288032"/>
              <a:gd name="connsiteX0" fmla="*/ 0 w 8614135"/>
              <a:gd name="connsiteY0" fmla="*/ 449695 h 593711"/>
              <a:gd name="connsiteX1" fmla="*/ 144016 w 8614135"/>
              <a:gd name="connsiteY1" fmla="*/ 305679 h 593711"/>
              <a:gd name="connsiteX2" fmla="*/ 144016 w 8614135"/>
              <a:gd name="connsiteY2" fmla="*/ 377687 h 593711"/>
              <a:gd name="connsiteX3" fmla="*/ 8614135 w 8614135"/>
              <a:gd name="connsiteY3" fmla="*/ 0 h 593711"/>
              <a:gd name="connsiteX4" fmla="*/ 8455109 w 8614135"/>
              <a:gd name="connsiteY4" fmla="*/ 521703 h 593711"/>
              <a:gd name="connsiteX5" fmla="*/ 144016 w 8614135"/>
              <a:gd name="connsiteY5" fmla="*/ 521703 h 593711"/>
              <a:gd name="connsiteX6" fmla="*/ 144016 w 8614135"/>
              <a:gd name="connsiteY6" fmla="*/ 593711 h 593711"/>
              <a:gd name="connsiteX7" fmla="*/ 0 w 8614135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144016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014" h="706870">
                <a:moveTo>
                  <a:pt x="0" y="706870"/>
                </a:moveTo>
                <a:lnTo>
                  <a:pt x="144016" y="305679"/>
                </a:lnTo>
                <a:lnTo>
                  <a:pt x="248791" y="453887"/>
                </a:lnTo>
                <a:cubicBezTo>
                  <a:pt x="1424339" y="-63807"/>
                  <a:pt x="6769352" y="464400"/>
                  <a:pt x="8614135" y="0"/>
                </a:cubicBezTo>
                <a:lnTo>
                  <a:pt x="8634014" y="124138"/>
                </a:lnTo>
                <a:cubicBezTo>
                  <a:pt x="6382969" y="604816"/>
                  <a:pt x="2288215" y="53576"/>
                  <a:pt x="315466" y="559803"/>
                </a:cubicBezTo>
                <a:lnTo>
                  <a:pt x="401191" y="660386"/>
                </a:lnTo>
                <a:lnTo>
                  <a:pt x="0" y="70687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1580" name="Group 76"/>
          <p:cNvGraphicFramePr>
            <a:graphicFrameLocks noGrp="1"/>
          </p:cNvGraphicFramePr>
          <p:nvPr/>
        </p:nvGraphicFramePr>
        <p:xfrm>
          <a:off x="250825" y="4176713"/>
          <a:ext cx="8640763" cy="742950"/>
        </p:xfrm>
        <a:graphic>
          <a:graphicData uri="http://schemas.openxmlformats.org/drawingml/2006/table">
            <a:tbl>
              <a:tblPr/>
              <a:tblGrid>
                <a:gridCol w="2160588"/>
                <a:gridCol w="2160587"/>
                <a:gridCol w="2160588"/>
                <a:gridCol w="2159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 до н.э.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 до н.э.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 до н.э.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 тыс.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63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59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2169205"/>
            <a:ext cx="8640000" cy="1328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АФИНЫ – ПОЛИС ЗЕМЛЕДЕЛЬЦЕВ И ТОРГОВЦЕВ.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7" y="4442103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СПАРТА – ПОЛИС ВОИНОВ.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252000" y="2986767"/>
            <a:ext cx="8568952" cy="3439239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24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>
                <a:solidFill>
                  <a:srgbClr val="800000"/>
                </a:solidFill>
                <a:latin typeface="Comic Sans MS" pitchFamily="66" charset="0"/>
              </a:rPr>
              <a:t> Запиши одно доказательство.</a:t>
            </a:r>
          </a:p>
          <a:p>
            <a:pPr indent="3524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solidFill>
                  <a:srgbClr val="800000"/>
                </a:solidFill>
                <a:latin typeface="Comic Sans MS" pitchFamily="66" charset="0"/>
              </a:rPr>
              <a:t>Запиши все доказательства.</a:t>
            </a:r>
          </a:p>
          <a:p>
            <a:pPr indent="3524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800">
                <a:solidFill>
                  <a:srgbClr val="800000"/>
                </a:solidFill>
                <a:latin typeface="Comic Sans MS" pitchFamily="66" charset="0"/>
              </a:rPr>
              <a:t>Выполни задание на повышенном уровне, используя факты, не изученные на уроке.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2000" y="1052736"/>
            <a:ext cx="8640000" cy="1532334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2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Используя материал учебника на с. 148, докажите, что в Афинах была установлена демократия.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50" dirty="0" smtClean="0"/>
              <a:t>ПОЛИС ЗЕМЛЕДЕЛЬЦЕВ И ТОРГОВЦЕВ</a:t>
            </a:r>
            <a:endParaRPr lang="ru-RU" sz="3200" spc="-150" dirty="0"/>
          </a:p>
        </p:txBody>
      </p:sp>
      <p:grpSp>
        <p:nvGrpSpPr>
          <p:cNvPr id="2458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591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8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587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4"/>
          <p:cNvGrpSpPr>
            <a:grpSpLocks/>
          </p:cNvGrpSpPr>
          <p:nvPr/>
        </p:nvGrpSpPr>
        <p:grpSpPr bwMode="auto">
          <a:xfrm>
            <a:off x="252413" y="1044575"/>
            <a:ext cx="8639175" cy="577850"/>
            <a:chOff x="252000" y="1265942"/>
            <a:chExt cx="8640000" cy="578882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2000" y="1265942"/>
              <a:ext cx="8640000" cy="578882"/>
            </a:xfrm>
            <a:prstGeom prst="roundRect">
              <a:avLst/>
            </a:prstGeom>
            <a:blipFill>
              <a:blip r:embed="rId3" cstate="print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+mn-lt"/>
                </a:rPr>
                <a:t>	Начни заполнять в тетради таблицу:</a:t>
              </a:r>
            </a:p>
          </p:txBody>
        </p:sp>
        <p:sp>
          <p:nvSpPr>
            <p:cNvPr id="16" name="Овал 15"/>
            <p:cNvSpPr>
              <a:spLocks noChangeAspect="1"/>
            </p:cNvSpPr>
            <p:nvPr/>
          </p:nvSpPr>
          <p:spPr>
            <a:xfrm>
              <a:off x="864000" y="1427942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50" dirty="0" smtClean="0"/>
              <a:t>ПОЛИС ЗЕМЛЕДЕЛЬЦЕВ И ТОРГОВЦЕВ</a:t>
            </a:r>
            <a:endParaRPr lang="ru-RU" sz="3200" spc="-150" dirty="0"/>
          </a:p>
        </p:txBody>
      </p:sp>
      <p:grpSp>
        <p:nvGrpSpPr>
          <p:cNvPr id="2560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38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34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2413" y="3429000"/>
          <a:ext cx="8640001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841"/>
                <a:gridCol w="2880320"/>
                <a:gridCol w="287984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Афины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Спарта</a:t>
                      </a:r>
                      <a:endParaRPr lang="ru-RU" sz="2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smtClean="0"/>
                        <a:t>Хозяйство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Общественное деление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Управление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Культура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5631" name="Рисунок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5738" y="1765300"/>
            <a:ext cx="1573212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2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913" y="1700213"/>
            <a:ext cx="173196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252000" y="1407259"/>
            <a:ext cx="8640000" cy="4614029"/>
          </a:xfrm>
          <a:prstGeom prst="roundRect">
            <a:avLst>
              <a:gd name="adj" fmla="val 9254"/>
            </a:avLst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60363"/>
            <a:r>
              <a:rPr lang="ru-RU" sz="2800">
                <a:latin typeface="Comic Sans MS" pitchFamily="66" charset="0"/>
              </a:rPr>
              <a:t>Используя материал учебника на с. 148, докажите, что в Афинах была установлена демократия.</a:t>
            </a:r>
          </a:p>
          <a:p>
            <a:pPr indent="360363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>
                <a:latin typeface="Comic Sans MS" pitchFamily="66" charset="0"/>
              </a:rPr>
              <a:t> Запиши одно доказательство.</a:t>
            </a:r>
          </a:p>
          <a:p>
            <a:pPr indent="360363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Запиши все доказательства.</a:t>
            </a:r>
          </a:p>
          <a:p>
            <a:pPr indent="360363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 </a:t>
            </a:r>
            <a:r>
              <a:rPr lang="ru-RU" sz="2800">
                <a:latin typeface="Comic Sans MS" pitchFamily="66" charset="0"/>
              </a:rPr>
              <a:t>Выполни задание на повышенном уровне, используя факты, не изученные на уроке.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spc="-150" dirty="0" smtClean="0"/>
              <a:t>ПОЛИС ЗЕМЛЕДЕЛЬЦЕВ И ТОРГОВЦЕВ</a:t>
            </a:r>
            <a:endParaRPr lang="ru-RU" sz="3200" spc="-150" dirty="0"/>
          </a:p>
        </p:txBody>
      </p:sp>
      <p:grpSp>
        <p:nvGrpSpPr>
          <p:cNvPr id="2765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60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56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3299</TotalTime>
  <Words>782</Words>
  <Application>Microsoft Office PowerPoint</Application>
  <PresentationFormat>Экран (4:3)</PresentationFormat>
  <Paragraphs>142</Paragraphs>
  <Slides>15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ПОРЯДКИ АФИН И СПАРТЫ</vt:lpstr>
      <vt:lpstr>ОПРЕДЕЛЯЕМ ПРОБЛЕМУ</vt:lpstr>
      <vt:lpstr>ОПРЕДЕЛЯЕМ ПРОБЛЕМУ</vt:lpstr>
      <vt:lpstr>ВСПОМИНАЕМ ТО, ЧТО ЗНАЕМ</vt:lpstr>
      <vt:lpstr>ВСПОМИНАЕМ ТО, ЧТО ЗНАЕМ</vt:lpstr>
      <vt:lpstr>ОТКРЫВАЕМ НОВЫЕ ЗНАНИЯ</vt:lpstr>
      <vt:lpstr>ПОЛИС ЗЕМЛЕДЕЛЬЦЕВ И ТОРГОВЦЕВ</vt:lpstr>
      <vt:lpstr>ПОЛИС ЗЕМЛЕДЕЛЬЦЕВ И ТОРГОВЦЕВ</vt:lpstr>
      <vt:lpstr>ПОЛИС ЗЕМЛЕДЕЛЬЦЕВ И ТОРГОВЦЕВ</vt:lpstr>
      <vt:lpstr>ПОЛИС ЗЕМЛЕДЕЛЬЦЕВ И ТОРГОВЦЕВ</vt:lpstr>
      <vt:lpstr>ПОЛИС ВОИНОВ</vt:lpstr>
      <vt:lpstr>ПОЛИС ВОИНОВ</vt:lpstr>
      <vt:lpstr>ПОЛИС ВОИНОВ</vt:lpstr>
      <vt:lpstr>Презентация PowerPoint</vt:lpstr>
      <vt:lpstr>ПРИМЕНЯЕМ НОВЫЕ ЗНАНИЯ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ПОРЯДКИ АФИН И СПАРТЫ</dc:title>
  <dc:creator>Telli</dc:creator>
  <cp:lastModifiedBy>Светлана</cp:lastModifiedBy>
  <cp:revision>201</cp:revision>
  <dcterms:created xsi:type="dcterms:W3CDTF">2012-04-06T18:00:09Z</dcterms:created>
  <dcterms:modified xsi:type="dcterms:W3CDTF">2012-12-03T18:51:24Z</dcterms:modified>
</cp:coreProperties>
</file>