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7" r:id="rId3"/>
    <p:sldId id="269" r:id="rId4"/>
    <p:sldId id="268" r:id="rId5"/>
    <p:sldId id="270" r:id="rId6"/>
    <p:sldId id="271" r:id="rId7"/>
    <p:sldId id="272" r:id="rId8"/>
    <p:sldId id="273" r:id="rId9"/>
    <p:sldId id="274" r:id="rId10"/>
    <p:sldId id="27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00000"/>
    <a:srgbClr val="0F4D10"/>
    <a:srgbClr val="008000"/>
    <a:srgbClr val="151515"/>
    <a:srgbClr val="242424"/>
    <a:srgbClr val="000000"/>
    <a:srgbClr val="4444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45" autoAdjust="0"/>
    <p:restoredTop sz="94556" autoAdjust="0"/>
  </p:normalViewPr>
  <p:slideViewPr>
    <p:cSldViewPr>
      <p:cViewPr varScale="1">
        <p:scale>
          <a:sx n="69" d="100"/>
          <a:sy n="69" d="100"/>
        </p:scale>
        <p:origin x="-780" y="-90"/>
      </p:cViewPr>
      <p:guideLst>
        <p:guide orient="horz" pos="366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0833EB2-6EF3-43B9-A113-750C2AF5A880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9404063-9633-4310-996E-D1234A3028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5DD44-43EE-4C95-AEA5-1CC6C4A35D97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B2FF1-2F2B-4FEC-BE4A-E0BDCE7D29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363E5-A4A6-4037-9534-E8E353394543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58DD6-171E-43B4-9961-DF259B9AF4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906BC-F509-405D-B5F8-9B0EDC418CC4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720B9-71C4-49F1-AF69-976CEC09A8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0D24D-BB9E-45D2-A68B-8D2B390CE16D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49BB0-168C-431C-A969-489D1B9487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AB854-571F-4BAF-B9AB-91EFA91BD55C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B4B0B-E7A4-4FED-8E1C-4A6D433965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3DE01-7A36-4F8E-BC9C-9943AFB541F9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DF4D0-A23C-4182-935E-741925031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26932-76A3-42A2-9EAA-06B9F1A730D2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6CC43-75E8-40C2-B70B-304B04DFB7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9A3E3-7714-43EF-A1B4-DE728CFA7774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9A346-F925-488B-896B-35C2DE4D13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3294D-5934-4190-9DEE-EAE0B6E5B13C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CE9A5-D343-43B1-BCE0-7BCD88D8A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CBBB6-791A-4B7C-AA28-A7D8311B988C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24969-E7C5-4FD6-8932-CD6DA16EF1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E8DA3-2460-4B8E-95EF-0CF872AA32D9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1F071-566C-45A4-BDF3-6CBD14BB08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42DEED-7DD1-499D-B06A-0AC561DBF256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8EA8F9-2EF4-4400-8F62-2720BFD028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8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.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4.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 Длина отрезка</a:t>
            </a:r>
          </a:p>
        </p:txBody>
      </p:sp>
      <p:sp>
        <p:nvSpPr>
          <p:cNvPr id="14338" name="TextBox 10"/>
          <p:cNvSpPr txBox="1">
            <a:spLocks noChangeArrowheads="1"/>
          </p:cNvSpPr>
          <p:nvPr/>
        </p:nvSpPr>
        <p:spPr bwMode="auto">
          <a:xfrm>
            <a:off x="0" y="6334125"/>
            <a:ext cx="205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F4D10"/>
                </a:solidFill>
                <a:latin typeface="Verdana" pitchFamily="34" charset="0"/>
              </a:rPr>
              <a:t>Школа 2100</a:t>
            </a:r>
          </a:p>
          <a:p>
            <a:r>
              <a:rPr lang="en-US" sz="1400" b="1">
                <a:solidFill>
                  <a:srgbClr val="0F4D10"/>
                </a:solidFill>
                <a:latin typeface="Verdana" pitchFamily="34" charset="0"/>
              </a:rPr>
              <a:t>school2100.ru</a:t>
            </a:r>
            <a:endParaRPr lang="ru-RU" sz="1400" b="1">
              <a:solidFill>
                <a:srgbClr val="0F4D10"/>
              </a:solidFill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9525"/>
            <a:ext cx="3132138" cy="827088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Презентация для учебника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Козлова С. А., Рубин А. Г.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2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»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0" y="2484438"/>
            <a:ext cx="9144000" cy="10064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VIII.</a:t>
            </a:r>
          </a:p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ПОНЯТИЕ О ДЕЙСТВИТЕЛЬНЫХ ЧИСЛАХ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extBox 7"/>
          <p:cNvSpPr txBox="1">
            <a:spLocks noChangeArrowheads="1"/>
          </p:cNvSpPr>
          <p:nvPr/>
        </p:nvSpPr>
        <p:spPr bwMode="auto">
          <a:xfrm>
            <a:off x="0" y="242888"/>
            <a:ext cx="31321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</a:rPr>
              <a:t>Длина отрезка</a:t>
            </a:r>
          </a:p>
        </p:txBody>
      </p:sp>
      <p:sp>
        <p:nvSpPr>
          <p:cNvPr id="23555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Длина отрезка —действительное число</a:t>
            </a:r>
          </a:p>
        </p:txBody>
      </p:sp>
      <p:sp>
        <p:nvSpPr>
          <p:cNvPr id="23556" name="TextBox 10"/>
          <p:cNvSpPr txBox="1">
            <a:spLocks noChangeArrowheads="1"/>
          </p:cNvSpPr>
          <p:nvPr/>
        </p:nvSpPr>
        <p:spPr bwMode="auto">
          <a:xfrm>
            <a:off x="250825" y="1277938"/>
            <a:ext cx="8642350" cy="3140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Поскольку конечные и бесконечные</a:t>
            </a:r>
          </a:p>
          <a:p>
            <a:pPr algn="ctr"/>
            <a:r>
              <a:rPr lang="ru-RU" sz="2500">
                <a:latin typeface="Verdana" pitchFamily="34" charset="0"/>
              </a:rPr>
              <a:t>десятичные дроби</a:t>
            </a:r>
          </a:p>
          <a:p>
            <a:pPr algn="ctr"/>
            <a:r>
              <a:rPr lang="ru-RU" sz="2500">
                <a:latin typeface="Verdana" pitchFamily="34" charset="0"/>
              </a:rPr>
              <a:t>образуют множество действительных чисел,</a:t>
            </a:r>
          </a:p>
          <a:p>
            <a:pPr algn="ctr"/>
            <a:r>
              <a:rPr lang="ru-RU" sz="2500">
                <a:latin typeface="Verdana" pitchFamily="34" charset="0"/>
              </a:rPr>
              <a:t>то можно сказать так:</a:t>
            </a:r>
          </a:p>
          <a:p>
            <a:pPr algn="ctr"/>
            <a:endParaRPr lang="ru-RU" sz="1000">
              <a:latin typeface="Verdana" pitchFamily="34" charset="0"/>
            </a:endParaRPr>
          </a:p>
          <a:p>
            <a:pPr algn="ctr"/>
            <a:r>
              <a:rPr lang="ru-RU" sz="3000" b="1">
                <a:solidFill>
                  <a:srgbClr val="C00000"/>
                </a:solidFill>
              </a:rPr>
              <a:t>У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</a:rPr>
              <a:t> каждого отрезка есть длина,</a:t>
            </a:r>
          </a:p>
          <a:p>
            <a:pPr algn="ctr"/>
            <a:r>
              <a:rPr lang="ru-RU" sz="3000" b="1">
                <a:solidFill>
                  <a:srgbClr val="C00000"/>
                </a:solidFill>
                <a:latin typeface="Verdana" pitchFamily="34" charset="0"/>
              </a:rPr>
              <a:t>которая является положительным</a:t>
            </a:r>
          </a:p>
          <a:p>
            <a:pPr algn="ctr"/>
            <a:r>
              <a:rPr lang="ru-RU" sz="3000" b="1">
                <a:solidFill>
                  <a:srgbClr val="C00000"/>
                </a:solidFill>
                <a:latin typeface="Verdana" pitchFamily="34" charset="0"/>
              </a:rPr>
              <a:t>действительным числом</a:t>
            </a:r>
            <a:r>
              <a:rPr lang="ru-RU" sz="2500">
                <a:latin typeface="Verdana" pitchFamily="34" charset="0"/>
              </a:rPr>
              <a:t>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4503738"/>
            <a:ext cx="8642350" cy="17684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</a:rPr>
              <a:t>Можно доказать и </a:t>
            </a:r>
            <a:r>
              <a:rPr lang="ru-RU" sz="2500" b="1">
                <a:solidFill>
                  <a:srgbClr val="800000"/>
                </a:solidFill>
                <a:latin typeface="Verdana" pitchFamily="34" charset="0"/>
              </a:rPr>
              <a:t>обратное утверждение</a:t>
            </a:r>
            <a:r>
              <a:rPr lang="ru-RU" sz="2500" b="1">
                <a:latin typeface="Verdana" pitchFamily="34" charset="0"/>
              </a:rPr>
              <a:t>:</a:t>
            </a:r>
          </a:p>
          <a:p>
            <a:pPr algn="ctr"/>
            <a:endParaRPr lang="ru-RU" sz="1000" b="1">
              <a:solidFill>
                <a:srgbClr val="800000"/>
              </a:solidFill>
              <a:latin typeface="Verdana" pitchFamily="34" charset="0"/>
            </a:endParaRPr>
          </a:p>
          <a:p>
            <a:pPr algn="ctr"/>
            <a:r>
              <a:rPr lang="ru-RU" sz="2500" b="1">
                <a:solidFill>
                  <a:srgbClr val="0000FF"/>
                </a:solidFill>
              </a:rPr>
              <a:t>К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</a:rPr>
              <a:t>акое бы положительное действительное число мы ни взяли, имеется отрезок,</a:t>
            </a:r>
          </a:p>
          <a:p>
            <a:pPr algn="ctr"/>
            <a:r>
              <a:rPr lang="ru-RU" sz="2500" b="1">
                <a:solidFill>
                  <a:srgbClr val="0000FF"/>
                </a:solidFill>
                <a:latin typeface="Verdana" pitchFamily="34" charset="0"/>
              </a:rPr>
              <a:t>длина которого выражается этим числом</a:t>
            </a:r>
            <a:r>
              <a:rPr lang="ru-RU" sz="2500"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ПРОВЕРЬТЕ СЕБЯ</a:t>
            </a:r>
          </a:p>
        </p:txBody>
      </p:sp>
      <p:sp>
        <p:nvSpPr>
          <p:cNvPr id="24578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Ответьте на следующие вопросы: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Делимость.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Свойства делимости</a:t>
            </a:r>
          </a:p>
        </p:txBody>
      </p:sp>
      <p:pic>
        <p:nvPicPr>
          <p:cNvPr id="24580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ПРОВЕРЬТЕ СЕБЯ</a:t>
            </a:r>
          </a:p>
        </p:txBody>
      </p:sp>
      <p:sp>
        <p:nvSpPr>
          <p:cNvPr id="24582" name="TextBox 14"/>
          <p:cNvSpPr txBox="1">
            <a:spLocks noChangeArrowheads="1"/>
          </p:cNvSpPr>
          <p:nvPr/>
        </p:nvSpPr>
        <p:spPr bwMode="auto">
          <a:xfrm>
            <a:off x="250825" y="1773238"/>
            <a:ext cx="8640763" cy="7683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Как измерить длину отрезка, если имеется</a:t>
            </a:r>
          </a:p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единичный отрезок?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583" name="TextBox 9"/>
          <p:cNvSpPr txBox="1">
            <a:spLocks noChangeArrowheads="1"/>
          </p:cNvSpPr>
          <p:nvPr/>
        </p:nvSpPr>
        <p:spPr bwMode="auto">
          <a:xfrm>
            <a:off x="0" y="242888"/>
            <a:ext cx="31321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Длина отрезка</a:t>
            </a:r>
          </a:p>
        </p:txBody>
      </p:sp>
      <p:sp>
        <p:nvSpPr>
          <p:cNvPr id="24584" name="TextBox 14"/>
          <p:cNvSpPr txBox="1">
            <a:spLocks noChangeArrowheads="1"/>
          </p:cNvSpPr>
          <p:nvPr/>
        </p:nvSpPr>
        <p:spPr bwMode="auto">
          <a:xfrm>
            <a:off x="252413" y="3132138"/>
            <a:ext cx="8639175" cy="22320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Возьмите в качестве единичного отрезка отрезок, длина которого равна 5 клеткам. Изобразите:</a:t>
            </a:r>
          </a:p>
          <a:p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единичный отрезок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отрезки с длинами</a:t>
            </a:r>
            <a:endParaRPr lang="en-US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0,2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1,6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0,5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0,9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1,7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585" name="TextBox 14"/>
          <p:cNvSpPr txBox="1">
            <a:spLocks noChangeArrowheads="1"/>
          </p:cNvSpPr>
          <p:nvPr/>
        </p:nvSpPr>
        <p:spPr bwMode="auto">
          <a:xfrm>
            <a:off x="250825" y="2619375"/>
            <a:ext cx="8640763" cy="4302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Какими числами может выражаться длина отрезка?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Измерение отрезка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 помощью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выбранной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единицы длины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можно производить следующим образом:</a:t>
            </a:r>
          </a:p>
        </p:txBody>
      </p:sp>
      <p:pic>
        <p:nvPicPr>
          <p:cNvPr id="1536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0" y="242888"/>
            <a:ext cx="31321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Длина отрезка</a:t>
            </a:r>
          </a:p>
        </p:txBody>
      </p:sp>
      <p:sp>
        <p:nvSpPr>
          <p:cNvPr id="15364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Измерение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отрезка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2573338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Будем откладывать единичный отрезок</a:t>
            </a:r>
            <a:endParaRPr lang="en-US" sz="25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измеряемом отрезке.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3508375"/>
            <a:ext cx="8642350" cy="163036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Если единичный отрезок</a:t>
            </a:r>
            <a:endParaRPr lang="en-US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удастся отложить целое количество</a:t>
            </a:r>
            <a:r>
              <a:rPr lang="en-US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endParaRPr lang="en-US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то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это целое число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и будет</a:t>
            </a:r>
            <a:endParaRPr lang="en-US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являться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длиной измеряемого</a:t>
            </a:r>
            <a:r>
              <a:rPr lang="en-US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отрезка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</a:t>
            </a:r>
          </a:p>
        </p:txBody>
      </p:sp>
      <p:pic>
        <p:nvPicPr>
          <p:cNvPr id="1638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0" y="242888"/>
            <a:ext cx="31321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Длина отрезка</a:t>
            </a:r>
          </a:p>
        </p:txBody>
      </p:sp>
      <p:sp>
        <p:nvSpPr>
          <p:cNvPr id="16388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Измерение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отрезка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2522538"/>
            <a:ext cx="8642350" cy="19383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Если за 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единичный отрезок 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взять 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см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то 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длина отрезка </a:t>
            </a:r>
            <a:r>
              <a:rPr lang="ru-RU" sz="30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AB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 равна </a:t>
            </a:r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 см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так как единичный отрезок был отложен</a:t>
            </a: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в отрезке </a:t>
            </a:r>
            <a:r>
              <a:rPr lang="ru-RU" sz="30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AB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 ровно </a:t>
            </a:r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 раз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413" y="1843088"/>
            <a:ext cx="8639175" cy="55086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</a:t>
            </a:r>
          </a:p>
        </p:txBody>
      </p:sp>
      <p:pic>
        <p:nvPicPr>
          <p:cNvPr id="17410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7"/>
          <p:cNvSpPr txBox="1">
            <a:spLocks noChangeArrowheads="1"/>
          </p:cNvSpPr>
          <p:nvPr/>
        </p:nvSpPr>
        <p:spPr bwMode="auto">
          <a:xfrm>
            <a:off x="0" y="242888"/>
            <a:ext cx="31321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Длина отрезка</a:t>
            </a:r>
          </a:p>
        </p:txBody>
      </p:sp>
      <p:sp>
        <p:nvSpPr>
          <p:cNvPr id="17412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Измерение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отрезка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413" y="1843088"/>
            <a:ext cx="8639175" cy="55086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2533650"/>
            <a:ext cx="8642350" cy="21701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При измерении длины отрезка </a:t>
            </a:r>
            <a:r>
              <a:rPr lang="ru-RU" sz="2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CD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единичный отрезок</a:t>
            </a: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можно отложить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в отрезке </a:t>
            </a:r>
            <a:r>
              <a:rPr lang="ru-RU" sz="2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CD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 раз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но нельзя отложить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CM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 см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CN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 см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4775200"/>
            <a:ext cx="8642350" cy="19399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Можно сказать, что с </a:t>
            </a:r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точностью до целых</a:t>
            </a:r>
          </a:p>
          <a:p>
            <a:pPr algn="ctr"/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длина отрезка </a:t>
            </a:r>
            <a:r>
              <a:rPr lang="ru-RU" sz="24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CD</a:t>
            </a:r>
          </a:p>
          <a:p>
            <a:pPr algn="ctr"/>
            <a:r>
              <a:rPr lang="ru-RU" sz="24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приближённо равна 5 см с недостатком</a:t>
            </a:r>
            <a:endParaRPr lang="ru-RU" sz="24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и при этом </a:t>
            </a:r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остаётся неизмеренный остаток </a:t>
            </a:r>
            <a:r>
              <a:rPr lang="ru-RU" sz="24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MD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, длина которого </a:t>
            </a:r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меньше 1 см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</a:t>
            </a:r>
          </a:p>
        </p:txBody>
      </p:sp>
      <p:pic>
        <p:nvPicPr>
          <p:cNvPr id="18434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7"/>
          <p:cNvSpPr txBox="1">
            <a:spLocks noChangeArrowheads="1"/>
          </p:cNvSpPr>
          <p:nvPr/>
        </p:nvSpPr>
        <p:spPr bwMode="auto">
          <a:xfrm>
            <a:off x="0" y="242888"/>
            <a:ext cx="31321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Длина отрезка</a:t>
            </a:r>
          </a:p>
        </p:txBody>
      </p:sp>
      <p:sp>
        <p:nvSpPr>
          <p:cNvPr id="18436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Измерение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отрезка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413" y="1843088"/>
            <a:ext cx="8639175" cy="55086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2533650"/>
            <a:ext cx="8642350" cy="25542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Если мы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хотим измерить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длину отрезка </a:t>
            </a:r>
            <a:r>
              <a:rPr lang="ru-RU" sz="2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CD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с бо’льшей точностью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то можно измерять отрезок </a:t>
            </a:r>
            <a:r>
              <a:rPr lang="ru-RU" sz="2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MD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 помощью отрезка,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равного 0,1 единичного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(в случае, когда за единичный отрезок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взят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см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то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0,1 см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=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мм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</a:t>
            </a:r>
          </a:p>
        </p:txBody>
      </p:sp>
      <p:pic>
        <p:nvPicPr>
          <p:cNvPr id="19458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7"/>
          <p:cNvSpPr txBox="1">
            <a:spLocks noChangeArrowheads="1"/>
          </p:cNvSpPr>
          <p:nvPr/>
        </p:nvSpPr>
        <p:spPr bwMode="auto">
          <a:xfrm>
            <a:off x="0" y="242888"/>
            <a:ext cx="31321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Длина отрезка</a:t>
            </a:r>
          </a:p>
        </p:txBody>
      </p:sp>
      <p:sp>
        <p:nvSpPr>
          <p:cNvPr id="19460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Измерение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отрезка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413" y="1843088"/>
            <a:ext cx="8639175" cy="55086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2528888"/>
            <a:ext cx="8642350" cy="17843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Если отрезок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0,1 см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отложится в отрезке </a:t>
            </a:r>
            <a:r>
              <a:rPr lang="ru-RU" sz="2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MD</a:t>
            </a:r>
            <a:r>
              <a:rPr lang="ru-RU" sz="250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целое число раз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скажем, ровно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 раза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то длина отрезка </a:t>
            </a:r>
            <a:r>
              <a:rPr lang="ru-RU" sz="2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MD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будет равна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0,1 см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0,3 см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4373563"/>
            <a:ext cx="8642350" cy="10160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 длина отрезка </a:t>
            </a:r>
            <a:r>
              <a:rPr lang="ru-RU" sz="2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CD</a:t>
            </a:r>
            <a:r>
              <a:rPr lang="ru-RU" sz="250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будет равна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 см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+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0,3 см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=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5,3 см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</a:t>
            </a:r>
          </a:p>
        </p:txBody>
      </p:sp>
      <p:pic>
        <p:nvPicPr>
          <p:cNvPr id="2048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Box 7"/>
          <p:cNvSpPr txBox="1">
            <a:spLocks noChangeArrowheads="1"/>
          </p:cNvSpPr>
          <p:nvPr/>
        </p:nvSpPr>
        <p:spPr bwMode="auto">
          <a:xfrm>
            <a:off x="0" y="242888"/>
            <a:ext cx="31321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Длина отрезка</a:t>
            </a:r>
          </a:p>
        </p:txBody>
      </p:sp>
      <p:sp>
        <p:nvSpPr>
          <p:cNvPr id="20484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Измерение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отрезка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413" y="1843088"/>
            <a:ext cx="8639175" cy="55086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2528888"/>
            <a:ext cx="8642350" cy="20161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Если отрезок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0,1 см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можно отложить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 отрезке </a:t>
            </a:r>
            <a:r>
              <a:rPr lang="ru-RU" sz="2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MD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скажем,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3 раза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но нельзя отложить</a:t>
            </a:r>
            <a:r>
              <a:rPr lang="ru-RU" sz="250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4 раза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то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с точностью до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0,1 см</a:t>
            </a:r>
            <a:r>
              <a:rPr lang="ru-RU" sz="250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длина отрезка </a:t>
            </a:r>
            <a:r>
              <a:rPr lang="ru-RU" sz="2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CD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приближённо равна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5,3 см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с недостатком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4598988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При этом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остаётся неизмеренный остаток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длина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которого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меньше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0,1 см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5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5508625"/>
            <a:ext cx="8642350" cy="12461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Этот остаток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можно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в свою очередь,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измерять с помощью отрезка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равного 0,01 единичного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и т.д.</a:t>
            </a:r>
            <a:endParaRPr lang="ru-RU" sz="25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Box 7"/>
          <p:cNvSpPr txBox="1">
            <a:spLocks noChangeArrowheads="1"/>
          </p:cNvSpPr>
          <p:nvPr/>
        </p:nvSpPr>
        <p:spPr bwMode="auto">
          <a:xfrm>
            <a:off x="0" y="242888"/>
            <a:ext cx="31321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Длина отрезка</a:t>
            </a:r>
          </a:p>
        </p:txBody>
      </p:sp>
      <p:sp>
        <p:nvSpPr>
          <p:cNvPr id="21507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Длина отрезка —действительное число</a:t>
            </a:r>
          </a:p>
        </p:txBody>
      </p:sp>
      <p:sp>
        <p:nvSpPr>
          <p:cNvPr id="21508" name="TextBox 10"/>
          <p:cNvSpPr txBox="1">
            <a:spLocks noChangeArrowheads="1"/>
          </p:cNvSpPr>
          <p:nvPr/>
        </p:nvSpPr>
        <p:spPr bwMode="auto">
          <a:xfrm>
            <a:off x="250825" y="1277938"/>
            <a:ext cx="8642350" cy="20161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При описанном способе измерения отрезка – сначала с помощью единичного отрезка,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затем (если возникнет остаток) с помощью десятой доли единичного отрезка, и т.д. – возможны два варианта развития событий: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3338513"/>
            <a:ext cx="8642350" cy="29400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1)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На каком-то шаге остатка не возникнет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т.е. очередная доля единичного отрезка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будет отложена в предыдущем остатке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целое количество раз.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 этом варианте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длина отрезка выражается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либо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целым числом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либо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конечной десятичной дробью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242888"/>
            <a:ext cx="31321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Длина отрезка</a:t>
            </a:r>
          </a:p>
        </p:txBody>
      </p:sp>
      <p:sp>
        <p:nvSpPr>
          <p:cNvPr id="22531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Длина отрезка —действительное число</a:t>
            </a:r>
          </a:p>
        </p:txBody>
      </p:sp>
      <p:sp>
        <p:nvSpPr>
          <p:cNvPr id="22532" name="TextBox 10"/>
          <p:cNvSpPr txBox="1">
            <a:spLocks noChangeArrowheads="1"/>
          </p:cNvSpPr>
          <p:nvPr/>
        </p:nvSpPr>
        <p:spPr bwMode="auto">
          <a:xfrm>
            <a:off x="250825" y="1277938"/>
            <a:ext cx="8642350" cy="20161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При описанном способе измерения отрезка – сначала с помощью единичного отрезка,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затем (если возникнет остаток) с помощью десятой доли единичного отрезка, и т.д. – возможны два варианта развития событий: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3338513"/>
            <a:ext cx="8642350" cy="27860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2)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Остатки будут возникать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на каждом следующем шаге.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 этом варианте принято считать,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что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длина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отрезка выражается</a:t>
            </a:r>
          </a:p>
          <a:p>
            <a:pPr algn="ctr"/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бесконечной десятичной дробью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Эта дробь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может оказаться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как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периодической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так и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непериодической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1189</TotalTime>
  <Words>530</Words>
  <Application>Microsoft Office PowerPoint</Application>
  <PresentationFormat>Экран (4:3)</PresentationFormat>
  <Paragraphs>123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Calibri</vt:lpstr>
      <vt:lpstr>Arial</vt:lpstr>
      <vt:lpstr>Verdana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www.PHILka.RU</cp:lastModifiedBy>
  <cp:revision>171</cp:revision>
  <dcterms:created xsi:type="dcterms:W3CDTF">2012-12-15T11:02:59Z</dcterms:created>
  <dcterms:modified xsi:type="dcterms:W3CDTF">2014-01-20T07:36:50Z</dcterms:modified>
</cp:coreProperties>
</file>