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6" r:id="rId3"/>
    <p:sldId id="265" r:id="rId4"/>
    <p:sldId id="268" r:id="rId5"/>
    <p:sldId id="275" r:id="rId6"/>
    <p:sldId id="287" r:id="rId7"/>
    <p:sldId id="288" r:id="rId8"/>
    <p:sldId id="269" r:id="rId9"/>
    <p:sldId id="290" r:id="rId10"/>
    <p:sldId id="289" r:id="rId11"/>
    <p:sldId id="277" r:id="rId12"/>
    <p:sldId id="272" r:id="rId13"/>
    <p:sldId id="278" r:id="rId14"/>
    <p:sldId id="273" r:id="rId15"/>
    <p:sldId id="279" r:id="rId16"/>
    <p:sldId id="280" r:id="rId17"/>
    <p:sldId id="283" r:id="rId18"/>
    <p:sldId id="281" r:id="rId19"/>
    <p:sldId id="267" r:id="rId20"/>
    <p:sldId id="271" r:id="rId21"/>
    <p:sldId id="284" r:id="rId22"/>
    <p:sldId id="285" r:id="rId23"/>
    <p:sldId id="28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0C0C0"/>
    <a:srgbClr val="990000"/>
    <a:srgbClr val="0000CC"/>
    <a:srgbClr val="FFDDBF"/>
    <a:srgbClr val="EBBB8A"/>
    <a:srgbClr val="E7B98A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9" autoAdjust="0"/>
    <p:restoredTop sz="93429" autoAdjust="0"/>
  </p:normalViewPr>
  <p:slideViewPr>
    <p:cSldViewPr>
      <p:cViewPr varScale="1">
        <p:scale>
          <a:sx n="106" d="100"/>
          <a:sy n="106" d="100"/>
        </p:scale>
        <p:origin x="-84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73A070E-0D1A-4967-8B50-D91D4A744FB8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E39C63-3AB2-4FA5-9D44-05CFAB77F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http://egypt.bn.by/images/pharaoh.gif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фона</a:t>
            </a:r>
            <a:r>
              <a:rPr lang="en-US" smtClean="0"/>
              <a:t> </a:t>
            </a:r>
            <a:r>
              <a:rPr lang="ru-RU" smtClean="0"/>
              <a:t>(скарабеев) - </a:t>
            </a:r>
            <a:r>
              <a:rPr lang="en-US" smtClean="0"/>
              <a:t>http://egypt.bn.by/images/logo_1.gif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70BFC6-9DDA-4990-9119-671EAFD4254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C0F0A7-1383-4B02-87A7-7C6BF5A8373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8E74986-EA1A-4C36-AB02-11E92C375A7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Слайд 7 является скрытым. Переход на слайд по кнопке. Задание слайда 7 на максимальном уровне. Переход на слайд 8 по щелчку.</a:t>
            </a:r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549E6A-D8FE-4586-B377-C0A7400AD2E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Задание максимального уровня. Переход на слайд 8 по кнопке.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6BE2F-422E-490B-8504-4B9D03BE088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29A2B1-3C89-47A3-8C91-EC41C0807C2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«информация» по щелчку выводит и прячет перевод слова «деспот»</a:t>
            </a:r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B2A0F5-C254-4087-A901-10364CB4DF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на слайде отсутствует. При наличии ИД, заполнить прямоугольники можно используя встроенные средства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CC189-8A61-4F95-9B24-E6799EEC038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возникновение схемы стр. 56</a:t>
            </a: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66C08C-C9CC-4585-B8DC-5E95F8133A1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1528E8-73D9-42EB-A8E5-8D71BAB04AA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ea typeface="Calibri" pitchFamily="34" charset="0"/>
                <a:cs typeface="Times New Roman" pitchFamily="18" charset="0"/>
              </a:rPr>
              <a:t>Для выполнения задания необходимо воспользоваться встроенными средствами </a:t>
            </a:r>
            <a:r>
              <a:rPr lang="en-US" smtClean="0">
                <a:ea typeface="Calibri" pitchFamily="34" charset="0"/>
                <a:cs typeface="Times New Roman" pitchFamily="18" charset="0"/>
              </a:rPr>
              <a:t>Microsoft  PPT</a:t>
            </a:r>
            <a:r>
              <a:rPr lang="ru-RU" smtClean="0">
                <a:ea typeface="Calibri" pitchFamily="34" charset="0"/>
                <a:cs typeface="Times New Roman" pitchFamily="18" charset="0"/>
              </a:rPr>
              <a:t> в режиме просмотра (инструмент «ПЕРО»)</a:t>
            </a:r>
          </a:p>
          <a:p>
            <a:pPr>
              <a:spcBef>
                <a:spcPct val="0"/>
              </a:spcBef>
            </a:pPr>
            <a:endParaRPr lang="ru-RU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5EDFD1-4929-4FA7-B999-BF2C642606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890AC-6C20-42CD-821B-FAB5BDB27EBB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D20AE-4BD1-4E70-9830-6376D921A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2558-9C74-4937-B81C-C308ACE6A67D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C1FE1-C56E-4DF2-8661-50B5AB42BE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9F7B-53D0-493B-8BEE-431C45C71AEE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0676-02ED-4C1B-8C72-E789659F5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51736-5C5E-446B-9202-953035283531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082AA-8016-4050-BA48-DC99083AC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7A76A-7156-4899-96D4-F4186873E6BD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EF568-8C52-4410-B8C3-114EB53B4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23BF-2A80-4EA4-A5D7-2DAC5F90C907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605E-86D3-4B25-8254-AAFFD448C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B2F32-B66A-4A4D-89A6-311C8E52AC5C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CF5A2-8287-4378-B1BF-0F988A77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9D414-949A-4C99-AD38-1134E6AC33D0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7AC3C-3700-4760-A2CF-E33654EB1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84179-EC13-49EC-8389-B1552F0832B3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B354-2D91-4A1A-82B3-7176B9891E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E3ABA-00ED-43EC-BDA7-A62236B2BF01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F83E-B6AB-4BAC-8D55-9790EBC19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063B8-652C-4C68-B9BC-8DE5FB204B1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B147F-8E51-4037-9A7C-1A5304723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6EEB3C-4F13-4325-87E9-BC16F02B3D10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8F2899-EF43-4AC3-A0F4-D1CF590E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Relationship Id="rId1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3133725"/>
            <a:ext cx="1031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ЦАРСТВО ДРЕВНЕГО ЕГИПТА</a:t>
            </a:r>
            <a:endParaRPr lang="ru-RU" dirty="0"/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FEF8F8"/>
              </a:clrFrom>
              <a:clrTo>
                <a:srgbClr val="FE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80513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0" y="6240463"/>
            <a:ext cx="6011863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</a:t>
            </a:r>
            <a:r>
              <a:rPr lang="en-US" sz="1200">
                <a:solidFill>
                  <a:srgbClr val="400000"/>
                </a:solidFill>
                <a:latin typeface="Comic Sans MS" pitchFamily="66" charset="0"/>
              </a:rPr>
              <a:t>-</a:t>
            </a:r>
            <a:r>
              <a:rPr lang="ru-RU" sz="1200" b="1">
                <a:solidFill>
                  <a:srgbClr val="400000"/>
                </a:solidFill>
              </a:rPr>
              <a:t>й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класс. История Древнего мира</a:t>
            </a:r>
            <a:r>
              <a:rPr lang="ru-RU" sz="1200">
                <a:solidFill>
                  <a:srgbClr val="400000"/>
                </a:solidFill>
              </a:rPr>
              <a:t>.</a:t>
            </a: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 §7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47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43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СТРАНА «ЧЁРНОЙ ЗЕМЛИ»</a:t>
            </a:r>
            <a:endParaRPr lang="ru-RU" sz="4000" dirty="0"/>
          </a:p>
        </p:txBody>
      </p:sp>
      <p:grpSp>
        <p:nvGrpSpPr>
          <p:cNvPr id="26628" name="Группа 24"/>
          <p:cNvGrpSpPr>
            <a:grpSpLocks/>
          </p:cNvGrpSpPr>
          <p:nvPr/>
        </p:nvGrpSpPr>
        <p:grpSpPr bwMode="auto">
          <a:xfrm>
            <a:off x="220663" y="1828800"/>
            <a:ext cx="8697912" cy="1792288"/>
            <a:chOff x="219456" y="1828800"/>
            <a:chExt cx="8698992" cy="1792224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1859340"/>
              <a:ext cx="8640000" cy="17366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Раздели природные условия Египта на благоприятные и неблагоприятные для первобытных земледельцев.</a:t>
              </a: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2086925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6629" name="Группа 23"/>
          <p:cNvGrpSpPr>
            <a:grpSpLocks/>
          </p:cNvGrpSpPr>
          <p:nvPr/>
        </p:nvGrpSpPr>
        <p:grpSpPr bwMode="auto">
          <a:xfrm>
            <a:off x="220663" y="3975100"/>
            <a:ext cx="8697912" cy="1792288"/>
            <a:chOff x="219456" y="4478648"/>
            <a:chExt cx="8698992" cy="179222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2000" y="4509120"/>
              <a:ext cx="8640000" cy="173664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Сделай вывод о роли реки Нил. (Используй продуктивное чтение — см. пример на с. 9.)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4797152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000" y="900000"/>
            <a:ext cx="8640000" cy="4522133"/>
          </a:xfrm>
          <a:prstGeom prst="roundRect">
            <a:avLst>
              <a:gd name="adj" fmla="val 9927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76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6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766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СТРАНА «ЧЁРНОЙ ЗЕМЛИ»</a:t>
            </a:r>
            <a:endParaRPr lang="ru-RU" sz="40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966913" y="5516563"/>
            <a:ext cx="5273675" cy="50641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>
                <a:latin typeface="Comic Sans MS" pitchFamily="66" charset="0"/>
              </a:rPr>
              <a:t>В доме египетского земледельца.</a:t>
            </a:r>
          </a:p>
        </p:txBody>
      </p:sp>
      <p:grpSp>
        <p:nvGrpSpPr>
          <p:cNvPr id="27654" name="Группа 25"/>
          <p:cNvGrpSpPr>
            <a:grpSpLocks/>
          </p:cNvGrpSpPr>
          <p:nvPr/>
        </p:nvGrpSpPr>
        <p:grpSpPr bwMode="auto">
          <a:xfrm>
            <a:off x="252413" y="6135688"/>
            <a:ext cx="8639175" cy="511175"/>
            <a:chOff x="252000" y="6165304"/>
            <a:chExt cx="8640000" cy="51077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252000" y="6165304"/>
              <a:ext cx="8640000" cy="510778"/>
            </a:xfrm>
            <a:prstGeom prst="roundRect">
              <a:avLst/>
            </a:prstGeom>
            <a:blipFill>
              <a:blip r:embed="rId5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dirty="0">
                  <a:latin typeface="+mn-lt"/>
                </a:rPr>
                <a:t>	Определи, как Нил влияет на жизнь семьи </a:t>
              </a:r>
              <a:r>
                <a:rPr lang="ru-RU" sz="2400" dirty="0" err="1">
                  <a:latin typeface="+mn-lt"/>
                </a:rPr>
                <a:t>Пепе</a:t>
              </a:r>
              <a:r>
                <a:rPr lang="ru-RU" sz="2400" dirty="0">
                  <a:latin typeface="+mn-lt"/>
                </a:rPr>
                <a:t>.</a:t>
              </a:r>
              <a:endParaRPr lang="ru-RU" sz="2400" dirty="0">
                <a:latin typeface="+mn-lt"/>
              </a:endParaRP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828000" y="6273344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6"/>
          <p:cNvGrpSpPr>
            <a:grpSpLocks/>
          </p:cNvGrpSpPr>
          <p:nvPr/>
        </p:nvGrpSpPr>
        <p:grpSpPr bwMode="auto">
          <a:xfrm>
            <a:off x="252413" y="971550"/>
            <a:ext cx="8639175" cy="1736725"/>
            <a:chOff x="252000" y="2492896"/>
            <a:chExt cx="8640000" cy="1736646"/>
          </a:xfrm>
        </p:grpSpPr>
        <p:grpSp>
          <p:nvGrpSpPr>
            <p:cNvPr id="28725" name="Группа 5"/>
            <p:cNvGrpSpPr>
              <a:grpSpLocks/>
            </p:cNvGrpSpPr>
            <p:nvPr/>
          </p:nvGrpSpPr>
          <p:grpSpPr bwMode="auto">
            <a:xfrm>
              <a:off x="252000" y="2492896"/>
              <a:ext cx="8640000" cy="1736646"/>
              <a:chOff x="252000" y="2967335"/>
              <a:chExt cx="8640000" cy="1736646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52000" y="2967335"/>
                <a:ext cx="8640000" cy="1736646"/>
              </a:xfrm>
              <a:prstGeom prst="roundRect">
                <a:avLst/>
              </a:prstGeom>
              <a:blipFill>
                <a:blip r:embed="rId3"/>
                <a:tile tx="0" ty="0" sx="100000" sy="100000" flip="none" algn="tl"/>
              </a:blipFill>
              <a:ln w="25400">
                <a:solidFill>
                  <a:schemeClr val="bg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+mn-lt"/>
                  </a:rPr>
                  <a:t>	Докажи</a:t>
                </a:r>
                <a:r>
                  <a:rPr lang="ru-RU" sz="3200" dirty="0">
                    <a:latin typeface="+mn-lt"/>
                  </a:rPr>
                  <a:t>, что египтяне взошли на ступень цивилизации. </a:t>
                </a:r>
                <a:endParaRPr lang="ru-RU" sz="3200" dirty="0">
                  <a:latin typeface="+mn-l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3200" dirty="0">
                    <a:latin typeface="+mn-lt"/>
                  </a:rPr>
                  <a:t>	</a:t>
                </a:r>
                <a:r>
                  <a:rPr lang="ru-RU" sz="3200" dirty="0">
                    <a:latin typeface="+mn-lt"/>
                  </a:rPr>
                  <a:t>Объясни, как </a:t>
                </a:r>
                <a:r>
                  <a:rPr lang="ru-RU" sz="3200" dirty="0">
                    <a:latin typeface="+mn-lt"/>
                  </a:rPr>
                  <a:t>им в этом помог Нил.</a:t>
                </a:r>
              </a:p>
            </p:txBody>
          </p:sp>
          <p:sp>
            <p:nvSpPr>
              <p:cNvPr id="19" name="Овал 18"/>
              <p:cNvSpPr>
                <a:spLocks noChangeAspect="1"/>
              </p:cNvSpPr>
              <p:nvPr/>
            </p:nvSpPr>
            <p:spPr>
              <a:xfrm>
                <a:off x="828000" y="4191471"/>
                <a:ext cx="252000" cy="252000"/>
              </a:xfrm>
              <a:prstGeom prst="ellipse">
                <a:avLst/>
              </a:prstGeom>
              <a:solidFill>
                <a:srgbClr val="0070C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241" tIns="562479" rIns="15240" bIns="562477" spcCol="1270" anchor="ctr"/>
              <a:lstStyle/>
              <a:p>
                <a:pPr algn="ctr" defTabSz="106680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ru-RU" sz="2400"/>
              </a:p>
            </p:txBody>
          </p:sp>
        </p:grpSp>
        <p:sp>
          <p:nvSpPr>
            <p:cNvPr id="20" name="Овал 19"/>
            <p:cNvSpPr>
              <a:spLocks noChangeAspect="1"/>
            </p:cNvSpPr>
            <p:nvPr/>
          </p:nvSpPr>
          <p:spPr>
            <a:xfrm>
              <a:off x="828000" y="2780928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2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72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НА НОВУЮ СТУПЕНЬ</a:t>
            </a:r>
            <a:endParaRPr lang="ru-RU" sz="4000" dirty="0"/>
          </a:p>
        </p:txBody>
      </p:sp>
      <p:sp>
        <p:nvSpPr>
          <p:cNvPr id="25" name="Полилиния 24"/>
          <p:cNvSpPr/>
          <p:nvPr/>
        </p:nvSpPr>
        <p:spPr>
          <a:xfrm>
            <a:off x="4471593" y="4005064"/>
            <a:ext cx="3313406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199"/>
                </a:lnTo>
                <a:lnTo>
                  <a:pt x="3313406" y="358199"/>
                </a:lnTo>
                <a:lnTo>
                  <a:pt x="3313406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4471593" y="4005064"/>
            <a:ext cx="1104468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58199"/>
                </a:lnTo>
                <a:lnTo>
                  <a:pt x="1104468" y="358199"/>
                </a:lnTo>
                <a:lnTo>
                  <a:pt x="1104468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Полилиния 26"/>
          <p:cNvSpPr/>
          <p:nvPr/>
        </p:nvSpPr>
        <p:spPr>
          <a:xfrm>
            <a:off x="3367124" y="4005064"/>
            <a:ext cx="1104468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04468" y="0"/>
                </a:moveTo>
                <a:lnTo>
                  <a:pt x="1104468" y="358199"/>
                </a:lnTo>
                <a:lnTo>
                  <a:pt x="0" y="358199"/>
                </a:lnTo>
                <a:lnTo>
                  <a:pt x="0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Полилиния 27"/>
          <p:cNvSpPr/>
          <p:nvPr/>
        </p:nvSpPr>
        <p:spPr>
          <a:xfrm>
            <a:off x="1158187" y="4005064"/>
            <a:ext cx="3313406" cy="5256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313406" y="0"/>
                </a:moveTo>
                <a:lnTo>
                  <a:pt x="3313406" y="358199"/>
                </a:lnTo>
                <a:lnTo>
                  <a:pt x="0" y="358199"/>
                </a:lnTo>
                <a:lnTo>
                  <a:pt x="0" y="525626"/>
                </a:ln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2267744" y="2852936"/>
            <a:ext cx="4320000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Полилиния 29"/>
          <p:cNvSpPr/>
          <p:nvPr/>
        </p:nvSpPr>
        <p:spPr>
          <a:xfrm>
            <a:off x="2468557" y="3043708"/>
            <a:ext cx="4320000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9343" tIns="159343" rIns="159343" bIns="159343" spcCol="1270" anchor="ctr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300" dirty="0"/>
              <a:t>Цивилизация Древнего Египта</a:t>
            </a:r>
            <a:endParaRPr lang="ru-RU" sz="3300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2523" y="4509120"/>
            <a:ext cx="1845765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/>
            <a:r>
              <a:rPr lang="ru-RU" sz="2600">
                <a:solidFill>
                  <a:srgbClr val="800000"/>
                </a:solidFill>
              </a:rPr>
              <a:t>хозяйство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462988" y="4509120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/>
            <a:r>
              <a:rPr lang="ru-RU" sz="2600">
                <a:solidFill>
                  <a:srgbClr val="800000"/>
                </a:solidFill>
              </a:rPr>
              <a:t>власть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671926" y="4509120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>
              <a:lnSpc>
                <a:spcPct val="70000"/>
              </a:lnSpc>
            </a:pPr>
            <a:r>
              <a:rPr lang="ru-RU" sz="2600">
                <a:solidFill>
                  <a:srgbClr val="800000"/>
                </a:solidFill>
              </a:rPr>
              <a:t>деление общества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880863" y="4509120"/>
            <a:ext cx="1807312" cy="1147643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2000" rIns="72000"/>
          <a:lstStyle/>
          <a:p>
            <a:pPr algn="ctr"/>
            <a:r>
              <a:rPr lang="ru-RU" sz="2600">
                <a:solidFill>
                  <a:srgbClr val="800000"/>
                </a:solidFill>
              </a:rPr>
              <a:t>культура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458355" y="5233685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159343" rIns="108000" bIns="159343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  <p:sp>
        <p:nvSpPr>
          <p:cNvPr id="34" name="Полилиния 33"/>
          <p:cNvSpPr/>
          <p:nvPr/>
        </p:nvSpPr>
        <p:spPr>
          <a:xfrm>
            <a:off x="2667293" y="5233685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9343" tIns="159343" rIns="159343" bIns="159343" spcCol="1270"/>
          <a:lstStyle/>
          <a:p>
            <a:pPr algn="ctr" defTabSz="14668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dirty="0"/>
          </a:p>
        </p:txBody>
      </p:sp>
      <p:sp>
        <p:nvSpPr>
          <p:cNvPr id="36" name="Полилиния 35"/>
          <p:cNvSpPr/>
          <p:nvPr/>
        </p:nvSpPr>
        <p:spPr>
          <a:xfrm>
            <a:off x="4876230" y="5233685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205063" rIns="108000" bIns="205063" spcCol="1270"/>
          <a:lstStyle/>
          <a:p>
            <a:pPr algn="ctr" defTabSz="2000250" fontAlgn="auto">
              <a:lnSpc>
                <a:spcPct val="7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  <p:sp>
        <p:nvSpPr>
          <p:cNvPr id="38" name="Полилиния 37"/>
          <p:cNvSpPr/>
          <p:nvPr/>
        </p:nvSpPr>
        <p:spPr>
          <a:xfrm>
            <a:off x="7085168" y="5233685"/>
            <a:ext cx="1807312" cy="1147643"/>
          </a:xfrm>
          <a:custGeom>
            <a:avLst/>
            <a:gdLst>
              <a:gd name="connsiteX0" fmla="*/ 0 w 1807312"/>
              <a:gd name="connsiteY0" fmla="*/ 114764 h 1147643"/>
              <a:gd name="connsiteX1" fmla="*/ 33614 w 1807312"/>
              <a:gd name="connsiteY1" fmla="*/ 33614 h 1147643"/>
              <a:gd name="connsiteX2" fmla="*/ 114764 w 1807312"/>
              <a:gd name="connsiteY2" fmla="*/ 1 h 1147643"/>
              <a:gd name="connsiteX3" fmla="*/ 1692548 w 1807312"/>
              <a:gd name="connsiteY3" fmla="*/ 0 h 1147643"/>
              <a:gd name="connsiteX4" fmla="*/ 1773698 w 1807312"/>
              <a:gd name="connsiteY4" fmla="*/ 33614 h 1147643"/>
              <a:gd name="connsiteX5" fmla="*/ 1807311 w 1807312"/>
              <a:gd name="connsiteY5" fmla="*/ 114764 h 1147643"/>
              <a:gd name="connsiteX6" fmla="*/ 1807312 w 1807312"/>
              <a:gd name="connsiteY6" fmla="*/ 1032879 h 1147643"/>
              <a:gd name="connsiteX7" fmla="*/ 1773698 w 1807312"/>
              <a:gd name="connsiteY7" fmla="*/ 1114029 h 1147643"/>
              <a:gd name="connsiteX8" fmla="*/ 1692548 w 1807312"/>
              <a:gd name="connsiteY8" fmla="*/ 1147643 h 1147643"/>
              <a:gd name="connsiteX9" fmla="*/ 114764 w 1807312"/>
              <a:gd name="connsiteY9" fmla="*/ 1147643 h 1147643"/>
              <a:gd name="connsiteX10" fmla="*/ 33614 w 1807312"/>
              <a:gd name="connsiteY10" fmla="*/ 1114029 h 1147643"/>
              <a:gd name="connsiteX11" fmla="*/ 0 w 1807312"/>
              <a:gd name="connsiteY11" fmla="*/ 1032879 h 1147643"/>
              <a:gd name="connsiteX12" fmla="*/ 0 w 1807312"/>
              <a:gd name="connsiteY12" fmla="*/ 114764 h 1147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7312" h="1147643">
                <a:moveTo>
                  <a:pt x="0" y="114764"/>
                </a:moveTo>
                <a:cubicBezTo>
                  <a:pt x="0" y="84327"/>
                  <a:pt x="12091" y="55136"/>
                  <a:pt x="33614" y="33614"/>
                </a:cubicBezTo>
                <a:cubicBezTo>
                  <a:pt x="55136" y="12092"/>
                  <a:pt x="84327" y="0"/>
                  <a:pt x="114764" y="1"/>
                </a:cubicBezTo>
                <a:lnTo>
                  <a:pt x="1692548" y="0"/>
                </a:lnTo>
                <a:cubicBezTo>
                  <a:pt x="1722985" y="0"/>
                  <a:pt x="1752176" y="12091"/>
                  <a:pt x="1773698" y="33614"/>
                </a:cubicBezTo>
                <a:cubicBezTo>
                  <a:pt x="1795220" y="55136"/>
                  <a:pt x="1807312" y="84327"/>
                  <a:pt x="1807311" y="114764"/>
                </a:cubicBezTo>
                <a:cubicBezTo>
                  <a:pt x="1807311" y="420802"/>
                  <a:pt x="1807312" y="726841"/>
                  <a:pt x="1807312" y="1032879"/>
                </a:cubicBezTo>
                <a:cubicBezTo>
                  <a:pt x="1807312" y="1063316"/>
                  <a:pt x="1795221" y="1092507"/>
                  <a:pt x="1773698" y="1114029"/>
                </a:cubicBezTo>
                <a:cubicBezTo>
                  <a:pt x="1752176" y="1135551"/>
                  <a:pt x="1722985" y="1147643"/>
                  <a:pt x="1692548" y="1147643"/>
                </a:cubicBezTo>
                <a:lnTo>
                  <a:pt x="114764" y="1147643"/>
                </a:lnTo>
                <a:cubicBezTo>
                  <a:pt x="84327" y="1147643"/>
                  <a:pt x="55136" y="1135552"/>
                  <a:pt x="33614" y="1114029"/>
                </a:cubicBezTo>
                <a:cubicBezTo>
                  <a:pt x="12092" y="1092507"/>
                  <a:pt x="0" y="1063316"/>
                  <a:pt x="0" y="1032879"/>
                </a:cubicBezTo>
                <a:lnTo>
                  <a:pt x="0" y="114764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8000" tIns="205063" rIns="108000" bIns="205063" spcCol="1270"/>
          <a:lstStyle/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800" spc="-1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2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2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НА НОВУЮ СТУПЕНЬ</a:t>
            </a:r>
            <a:endParaRPr lang="ru-RU" sz="40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664000" y="900000"/>
            <a:ext cx="3786826" cy="5040000"/>
          </a:xfrm>
          <a:prstGeom prst="roundRect">
            <a:avLst>
              <a:gd name="adj" fmla="val 5829"/>
            </a:avLst>
          </a:prstGeom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584325" y="5975350"/>
            <a:ext cx="6207125" cy="5064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Папирус с египетскими иероглифами.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4"/>
          <p:cNvGrpSpPr>
            <a:grpSpLocks/>
          </p:cNvGrpSpPr>
          <p:nvPr/>
        </p:nvGrpSpPr>
        <p:grpSpPr bwMode="auto">
          <a:xfrm>
            <a:off x="231775" y="974725"/>
            <a:ext cx="8759825" cy="1792288"/>
            <a:chOff x="231648" y="2807880"/>
            <a:chExt cx="8759952" cy="1792224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64668" y="2840520"/>
              <a:ext cx="8699819" cy="173664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Докажи, что власть фараона — это деспотия. Приведи один–два аргумента в подтверждение своей точки зрения.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3068960"/>
              <a:ext cx="252000" cy="252000"/>
            </a:xfrm>
            <a:prstGeom prst="ellipse">
              <a:avLst/>
            </a:prstGeom>
            <a:solidFill>
              <a:srgbClr val="99000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3174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9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4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1765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 ВЕЛИКИЙ».</a:t>
            </a:r>
            <a:endParaRPr lang="ru-RU" sz="4000" dirty="0"/>
          </a:p>
        </p:txBody>
      </p:sp>
      <p:graphicFrame>
        <p:nvGraphicFramePr>
          <p:cNvPr id="31777" name="Group 33"/>
          <p:cNvGraphicFramePr>
            <a:graphicFrameLocks noGrp="1"/>
          </p:cNvGraphicFramePr>
          <p:nvPr/>
        </p:nvGraphicFramePr>
        <p:xfrm>
          <a:off x="252413" y="2924175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8" name="Управляющая кнопка: сведения 7">
            <a:hlinkClick r:id="" action="ppaction://noaction" highlightClick="1"/>
          </p:cNvPr>
          <p:cNvSpPr/>
          <p:nvPr/>
        </p:nvSpPr>
        <p:spPr>
          <a:xfrm>
            <a:off x="281644" y="5877272"/>
            <a:ext cx="528356" cy="576064"/>
          </a:xfrm>
          <a:prstGeom prst="actionButtonInformation">
            <a:avLst/>
          </a:prstGeom>
          <a:blipFill>
            <a:blip r:embed="rId3"/>
            <a:tile tx="0" ty="0" sx="100000" sy="100000" flip="none" algn="tl"/>
          </a:blip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11238" y="5749925"/>
            <a:ext cx="7953375" cy="8477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ru-RU" sz="2400">
                <a:latin typeface="Comic Sans MS" pitchFamily="66" charset="0"/>
              </a:rPr>
              <a:t>В переводе с греческого слово «деспот» означает господин – хозяин рабов.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2000" y="1268760"/>
            <a:ext cx="8640000" cy="2271873"/>
          </a:xfrm>
          <a:prstGeom prst="roundRect">
            <a:avLst>
              <a:gd name="adj" fmla="val 8435"/>
            </a:avLst>
          </a:prstGeom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3379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79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380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 ВЕЛИКИЙ».</a:t>
            </a:r>
            <a:endParaRPr lang="ru-RU" sz="4000" dirty="0"/>
          </a:p>
        </p:txBody>
      </p:sp>
      <p:graphicFrame>
        <p:nvGraphicFramePr>
          <p:cNvPr id="33807" name="Group 15"/>
          <p:cNvGraphicFramePr>
            <a:graphicFrameLocks noGrp="1"/>
          </p:cNvGraphicFramePr>
          <p:nvPr/>
        </p:nvGraphicFramePr>
        <p:xfrm>
          <a:off x="252413" y="3789363"/>
          <a:ext cx="8639175" cy="2281237"/>
        </p:xfrm>
        <a:graphic>
          <a:graphicData uri="http://schemas.openxmlformats.org/drawingml/2006/table">
            <a:tbl>
              <a:tblPr/>
              <a:tblGrid>
                <a:gridCol w="4319587"/>
                <a:gridCol w="431958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Царь в красной короне Нижнего Египта со своими воинами идёт в поход. Перед ними 10 обезглавленных трупов.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Царь в белой короне Верхнего Египта. Его покровитель сокол — бог Гор — оплетает верёвкой папирус — символ Нижнего Египта.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77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73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 ВЕЛИКИЙ»</a:t>
            </a:r>
            <a:endParaRPr lang="ru-RU" sz="4000" dirty="0"/>
          </a:p>
        </p:txBody>
      </p:sp>
      <p:sp>
        <p:nvSpPr>
          <p:cNvPr id="56" name="Полилиния 55"/>
          <p:cNvSpPr/>
          <p:nvPr/>
        </p:nvSpPr>
        <p:spPr>
          <a:xfrm>
            <a:off x="4492032" y="3982983"/>
            <a:ext cx="3518550" cy="4186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5282"/>
                </a:lnTo>
                <a:lnTo>
                  <a:pt x="3518550" y="285282"/>
                </a:lnTo>
                <a:lnTo>
                  <a:pt x="3518550" y="418627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7" name="Полилиния 56"/>
          <p:cNvSpPr/>
          <p:nvPr/>
        </p:nvSpPr>
        <p:spPr>
          <a:xfrm>
            <a:off x="4492032" y="3982983"/>
            <a:ext cx="1759275" cy="4186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5282"/>
                </a:lnTo>
                <a:lnTo>
                  <a:pt x="1759275" y="285282"/>
                </a:lnTo>
                <a:lnTo>
                  <a:pt x="1759275" y="418627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8" name="Полилиния 57"/>
          <p:cNvSpPr/>
          <p:nvPr/>
        </p:nvSpPr>
        <p:spPr>
          <a:xfrm>
            <a:off x="4446312" y="3982983"/>
            <a:ext cx="91440" cy="4186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18627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Полилиния 58"/>
          <p:cNvSpPr/>
          <p:nvPr/>
        </p:nvSpPr>
        <p:spPr>
          <a:xfrm>
            <a:off x="2732757" y="3982983"/>
            <a:ext cx="1759275" cy="4186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759275" y="0"/>
                </a:moveTo>
                <a:lnTo>
                  <a:pt x="1759275" y="285282"/>
                </a:lnTo>
                <a:lnTo>
                  <a:pt x="0" y="285282"/>
                </a:lnTo>
                <a:lnTo>
                  <a:pt x="0" y="418627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Полилиния 59"/>
          <p:cNvSpPr/>
          <p:nvPr/>
        </p:nvSpPr>
        <p:spPr>
          <a:xfrm>
            <a:off x="973482" y="3982983"/>
            <a:ext cx="3518550" cy="41862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18550" y="0"/>
                </a:moveTo>
                <a:lnTo>
                  <a:pt x="3518550" y="285282"/>
                </a:lnTo>
                <a:lnTo>
                  <a:pt x="0" y="285282"/>
                </a:lnTo>
                <a:lnTo>
                  <a:pt x="0" y="418627"/>
                </a:lnTo>
              </a:path>
            </a:pathLst>
          </a:custGeom>
          <a:noFill/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Скругленный прямоугольник 60"/>
          <p:cNvSpPr/>
          <p:nvPr/>
        </p:nvSpPr>
        <p:spPr>
          <a:xfrm>
            <a:off x="2843808" y="3068960"/>
            <a:ext cx="3240000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Полилиния 61"/>
          <p:cNvSpPr/>
          <p:nvPr/>
        </p:nvSpPr>
        <p:spPr>
          <a:xfrm>
            <a:off x="3003742" y="3220897"/>
            <a:ext cx="3240000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5831" tIns="125831" rIns="125831" bIns="125831" spcCol="127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ГОСУДАРСТВО</a:t>
            </a: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53778" y="4401611"/>
            <a:ext cx="1439407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4" name="Полилиния 63"/>
          <p:cNvSpPr/>
          <p:nvPr/>
        </p:nvSpPr>
        <p:spPr>
          <a:xfrm>
            <a:off x="413713" y="4553548"/>
            <a:ext cx="1439407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5831" tIns="125831" rIns="125831" bIns="125831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013054" y="4401611"/>
            <a:ext cx="1439407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Полилиния 65"/>
          <p:cNvSpPr/>
          <p:nvPr/>
        </p:nvSpPr>
        <p:spPr>
          <a:xfrm>
            <a:off x="2172988" y="4553548"/>
            <a:ext cx="1439407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5831" tIns="125831" rIns="125831" bIns="125831" spcCol="1270" anchor="ctr"/>
          <a:lstStyle/>
          <a:p>
            <a:pPr algn="ctr" defTabSz="11557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2600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772329" y="4401611"/>
            <a:ext cx="1439407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8" name="Полилиния 67"/>
          <p:cNvSpPr/>
          <p:nvPr/>
        </p:nvSpPr>
        <p:spPr>
          <a:xfrm>
            <a:off x="3932263" y="4553548"/>
            <a:ext cx="1439407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931" tIns="163931" rIns="163931" bIns="163931" spcCol="1270" anchor="ctr"/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600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5531604" y="4401611"/>
            <a:ext cx="1439407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0" name="Полилиния 69"/>
          <p:cNvSpPr/>
          <p:nvPr/>
        </p:nvSpPr>
        <p:spPr>
          <a:xfrm>
            <a:off x="5691538" y="4553548"/>
            <a:ext cx="1439407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931" tIns="163931" rIns="163931" bIns="163931" spcCol="1270" anchor="ctr"/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600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90879" y="4401611"/>
            <a:ext cx="1439407" cy="914023"/>
          </a:xfrm>
          <a:prstGeom prst="roundRect">
            <a:avLst>
              <a:gd name="adj" fmla="val 10000"/>
            </a:avLst>
          </a:prstGeom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Полилиния 71"/>
          <p:cNvSpPr/>
          <p:nvPr/>
        </p:nvSpPr>
        <p:spPr>
          <a:xfrm>
            <a:off x="7450814" y="4553548"/>
            <a:ext cx="1439407" cy="914023"/>
          </a:xfrm>
          <a:custGeom>
            <a:avLst/>
            <a:gdLst>
              <a:gd name="connsiteX0" fmla="*/ 0 w 1439407"/>
              <a:gd name="connsiteY0" fmla="*/ 91402 h 914023"/>
              <a:gd name="connsiteX1" fmla="*/ 26771 w 1439407"/>
              <a:gd name="connsiteY1" fmla="*/ 26771 h 914023"/>
              <a:gd name="connsiteX2" fmla="*/ 91402 w 1439407"/>
              <a:gd name="connsiteY2" fmla="*/ 0 h 914023"/>
              <a:gd name="connsiteX3" fmla="*/ 1348005 w 1439407"/>
              <a:gd name="connsiteY3" fmla="*/ 0 h 914023"/>
              <a:gd name="connsiteX4" fmla="*/ 1412636 w 1439407"/>
              <a:gd name="connsiteY4" fmla="*/ 26771 h 914023"/>
              <a:gd name="connsiteX5" fmla="*/ 1439407 w 1439407"/>
              <a:gd name="connsiteY5" fmla="*/ 91402 h 914023"/>
              <a:gd name="connsiteX6" fmla="*/ 1439407 w 1439407"/>
              <a:gd name="connsiteY6" fmla="*/ 822621 h 914023"/>
              <a:gd name="connsiteX7" fmla="*/ 1412636 w 1439407"/>
              <a:gd name="connsiteY7" fmla="*/ 887252 h 914023"/>
              <a:gd name="connsiteX8" fmla="*/ 1348005 w 1439407"/>
              <a:gd name="connsiteY8" fmla="*/ 914023 h 914023"/>
              <a:gd name="connsiteX9" fmla="*/ 91402 w 1439407"/>
              <a:gd name="connsiteY9" fmla="*/ 914023 h 914023"/>
              <a:gd name="connsiteX10" fmla="*/ 26771 w 1439407"/>
              <a:gd name="connsiteY10" fmla="*/ 887252 h 914023"/>
              <a:gd name="connsiteX11" fmla="*/ 0 w 1439407"/>
              <a:gd name="connsiteY11" fmla="*/ 822621 h 914023"/>
              <a:gd name="connsiteX12" fmla="*/ 0 w 1439407"/>
              <a:gd name="connsiteY12" fmla="*/ 91402 h 91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39407" h="914023">
                <a:moveTo>
                  <a:pt x="0" y="91402"/>
                </a:moveTo>
                <a:cubicBezTo>
                  <a:pt x="0" y="67161"/>
                  <a:pt x="9630" y="43912"/>
                  <a:pt x="26771" y="26771"/>
                </a:cubicBezTo>
                <a:cubicBezTo>
                  <a:pt x="43912" y="9630"/>
                  <a:pt x="67161" y="0"/>
                  <a:pt x="91402" y="0"/>
                </a:cubicBezTo>
                <a:lnTo>
                  <a:pt x="1348005" y="0"/>
                </a:lnTo>
                <a:cubicBezTo>
                  <a:pt x="1372246" y="0"/>
                  <a:pt x="1395495" y="9630"/>
                  <a:pt x="1412636" y="26771"/>
                </a:cubicBezTo>
                <a:cubicBezTo>
                  <a:pt x="1429777" y="43912"/>
                  <a:pt x="1439407" y="67161"/>
                  <a:pt x="1439407" y="91402"/>
                </a:cubicBezTo>
                <a:lnTo>
                  <a:pt x="1439407" y="822621"/>
                </a:lnTo>
                <a:cubicBezTo>
                  <a:pt x="1439407" y="846862"/>
                  <a:pt x="1429777" y="870111"/>
                  <a:pt x="1412636" y="887252"/>
                </a:cubicBezTo>
                <a:cubicBezTo>
                  <a:pt x="1395495" y="904393"/>
                  <a:pt x="1372246" y="914023"/>
                  <a:pt x="1348005" y="914023"/>
                </a:cubicBezTo>
                <a:lnTo>
                  <a:pt x="91402" y="914023"/>
                </a:lnTo>
                <a:cubicBezTo>
                  <a:pt x="67161" y="914023"/>
                  <a:pt x="43912" y="904393"/>
                  <a:pt x="26771" y="887252"/>
                </a:cubicBezTo>
                <a:cubicBezTo>
                  <a:pt x="9630" y="870111"/>
                  <a:pt x="0" y="846862"/>
                  <a:pt x="0" y="822621"/>
                </a:cubicBezTo>
                <a:lnTo>
                  <a:pt x="0" y="91402"/>
                </a:lnTo>
                <a:close/>
              </a:path>
            </a:pathLst>
          </a:cu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5875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dkEdge">
            <a:bevelT w="125400" h="36350" prst="relaxedInset"/>
            <a:contourClr>
              <a:schemeClr val="bg1"/>
            </a:contourClr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63931" tIns="163931" rIns="163931" bIns="163931" spcCol="1270" anchor="ctr"/>
          <a:lstStyle/>
          <a:p>
            <a:pPr algn="ctr" defTabSz="160020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360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216000" y="1268760"/>
            <a:ext cx="8640000" cy="1532334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</a:t>
            </a:r>
            <a:r>
              <a:rPr lang="ru-RU" sz="2800" b="1" dirty="0">
                <a:solidFill>
                  <a:srgbClr val="00B0F0"/>
                </a:solidFill>
                <a:latin typeface="+mn-lt"/>
              </a:rPr>
              <a:t> </a:t>
            </a:r>
            <a:r>
              <a:rPr lang="ru-RU" sz="2800" dirty="0">
                <a:latin typeface="+mn-lt"/>
              </a:rPr>
              <a:t>Используя словарь учебника, впиши в пустые прямоугольники признаки государства.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13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6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6909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 ВЕЛИКИЙ»</a:t>
            </a:r>
            <a:endParaRPr lang="ru-RU" sz="4000" dirty="0"/>
          </a:p>
        </p:txBody>
      </p:sp>
      <p:grpSp>
        <p:nvGrpSpPr>
          <p:cNvPr id="6" name="Группа 51"/>
          <p:cNvGrpSpPr>
            <a:grpSpLocks/>
          </p:cNvGrpSpPr>
          <p:nvPr/>
        </p:nvGrpSpPr>
        <p:grpSpPr bwMode="auto">
          <a:xfrm>
            <a:off x="252413" y="849313"/>
            <a:ext cx="8820150" cy="5748337"/>
            <a:chOff x="252000" y="849540"/>
            <a:chExt cx="8820000" cy="5747812"/>
          </a:xfrm>
        </p:grpSpPr>
        <p:grpSp>
          <p:nvGrpSpPr>
            <p:cNvPr id="36879" name="Группа 49"/>
            <p:cNvGrpSpPr>
              <a:grpSpLocks/>
            </p:cNvGrpSpPr>
            <p:nvPr/>
          </p:nvGrpSpPr>
          <p:grpSpPr bwMode="auto">
            <a:xfrm>
              <a:off x="252000" y="849540"/>
              <a:ext cx="8820000" cy="5747812"/>
              <a:chOff x="252000" y="849540"/>
              <a:chExt cx="8820000" cy="5747812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6876000" y="5400000"/>
                <a:ext cx="1495425" cy="7334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756000" y="5400000"/>
                <a:ext cx="1495425" cy="7334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103" name="Picture 7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5436000" y="2755189"/>
                <a:ext cx="676275" cy="11525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10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3024000" y="2780531"/>
                <a:ext cx="676275" cy="1152525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106" name="Picture 1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252000" y="3068960"/>
                <a:ext cx="628650" cy="116205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107" name="Picture 11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1008000" y="1704391"/>
                <a:ext cx="1343025" cy="1428750"/>
              </a:xfrm>
              <a:prstGeom prst="roundRect">
                <a:avLst>
                  <a:gd name="adj" fmla="val 1222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pic>
            <p:nvPicPr>
              <p:cNvPr id="4108" name="Picture 12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4179565" y="849540"/>
                <a:ext cx="752475" cy="1219200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4160359" y="6197339"/>
                <a:ext cx="785799" cy="40001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Рабы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339526" y="5733831"/>
                <a:ext cx="4411588" cy="400013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Общины земледельцев и горожан</a:t>
                </a: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586956" y="4292513"/>
                <a:ext cx="2184363" cy="400013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Жрецы и писцы</a:t>
                </a: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899689" y="3225810"/>
                <a:ext cx="1584298" cy="707960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Правители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номов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6479656" y="4500457"/>
                <a:ext cx="2592344" cy="400013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Армия</a:t>
                </a:r>
                <a:endParaRPr lang="ru-RU" sz="2000" dirty="0">
                  <a:latin typeface="+mn-lt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3671417" y="3965517"/>
                <a:ext cx="1765270" cy="400013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Ведомства</a:t>
                </a:r>
                <a:endParaRPr lang="ru-RU" sz="2000" dirty="0">
                  <a:latin typeface="+mn-lt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3744441" y="3225810"/>
                <a:ext cx="1619222" cy="707960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Верховный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чиновник</a:t>
                </a:r>
                <a:endParaRPr lang="ru-RU" sz="2000" dirty="0">
                  <a:latin typeface="+mn-lt"/>
                </a:endParaRPr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852389" y="2165457"/>
                <a:ext cx="1431901" cy="400013"/>
              </a:xfrm>
              <a:prstGeom prst="rect">
                <a:avLst/>
              </a:prstGeom>
              <a:solidFill>
                <a:srgbClr val="CCECFF"/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dirty="0">
                    <a:latin typeface="+mn-lt"/>
                  </a:rPr>
                  <a:t>Фараон</a:t>
                </a:r>
                <a:endParaRPr lang="ru-RU" sz="2000" dirty="0">
                  <a:latin typeface="+mn-lt"/>
                </a:endParaRPr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/>
                </a:extLst>
              </a:blip>
              <a:stretch>
                <a:fillRect/>
              </a:stretch>
            </p:blipFill>
            <p:spPr>
              <a:xfrm>
                <a:off x="6876000" y="3138766"/>
                <a:ext cx="2054352" cy="1292352"/>
              </a:xfrm>
              <a:prstGeom prst="roundRect">
                <a:avLst>
                  <a:gd name="adj" fmla="val 10034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</p:spPr>
          </p:pic>
          <p:cxnSp>
            <p:nvCxnSpPr>
              <p:cNvPr id="38" name="Прямая со стрелкой 37"/>
              <p:cNvCxnSpPr/>
              <p:nvPr/>
            </p:nvCxnSpPr>
            <p:spPr>
              <a:xfrm rot="-5400000">
                <a:off x="6228072" y="5328262"/>
                <a:ext cx="827012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 rot="5400000">
                <a:off x="4222294" y="2916276"/>
                <a:ext cx="647641" cy="0"/>
              </a:xfrm>
              <a:prstGeom prst="straightConnector1">
                <a:avLst/>
              </a:prstGeom>
              <a:ln w="3810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 rot="16200000">
                <a:off x="2177643" y="5211592"/>
                <a:ext cx="1044480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prstDash val="sysDot"/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 rot="16200000">
                <a:off x="3879425" y="5067143"/>
                <a:ext cx="1349252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arrow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 rot="1800000">
                <a:off x="5212853" y="2690872"/>
                <a:ext cx="1835119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 стрелкой 42"/>
              <p:cNvCxnSpPr/>
              <p:nvPr/>
            </p:nvCxnSpPr>
            <p:spPr>
              <a:xfrm rot="-1800000">
                <a:off x="4996956" y="1908305"/>
                <a:ext cx="900098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 стрелкой 43"/>
              <p:cNvCxnSpPr/>
              <p:nvPr/>
            </p:nvCxnSpPr>
            <p:spPr>
              <a:xfrm rot="12600000">
                <a:off x="3190412" y="1908305"/>
                <a:ext cx="900098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rot="9000000">
                <a:off x="2233166" y="2665474"/>
                <a:ext cx="1692246" cy="0"/>
              </a:xfrm>
              <a:prstGeom prst="straightConnector1">
                <a:avLst/>
              </a:prstGeom>
              <a:ln w="44450">
                <a:solidFill>
                  <a:srgbClr val="050403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05" name="Picture 9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/>
                </a:extLst>
              </a:blip>
              <a:srcRect/>
              <a:stretch>
                <a:fillRect/>
              </a:stretch>
            </p:blipFill>
            <p:spPr bwMode="auto">
              <a:xfrm>
                <a:off x="2556000" y="3636000"/>
                <a:ext cx="428625" cy="607219"/>
              </a:xfrm>
              <a:prstGeom prst="roundRect">
                <a:avLst>
                  <a:gd name="adj" fmla="val 16667"/>
                </a:avLst>
              </a:prstGeom>
              <a:ln w="9525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/>
              </a:extLst>
            </p:spPr>
          </p:pic>
          <p:sp>
            <p:nvSpPr>
              <p:cNvPr id="36906" name="Прямоугольник 21"/>
              <p:cNvSpPr>
                <a:spLocks noChangeArrowheads="1"/>
              </p:cNvSpPr>
              <p:nvPr/>
            </p:nvSpPr>
            <p:spPr bwMode="auto">
              <a:xfrm>
                <a:off x="2501159" y="1089808"/>
                <a:ext cx="10534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Comic Sans MS" pitchFamily="66" charset="0"/>
                  </a:rPr>
                  <a:t>законы</a:t>
                </a:r>
              </a:p>
            </p:txBody>
          </p:sp>
          <p:sp>
            <p:nvSpPr>
              <p:cNvPr id="36907" name="Прямоугольник 22"/>
              <p:cNvSpPr>
                <a:spLocks noChangeArrowheads="1"/>
              </p:cNvSpPr>
              <p:nvPr/>
            </p:nvSpPr>
            <p:spPr bwMode="auto">
              <a:xfrm>
                <a:off x="5640119" y="1116409"/>
                <a:ext cx="105349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000">
                    <a:latin typeface="Comic Sans MS" pitchFamily="66" charset="0"/>
                  </a:rPr>
                  <a:t>законы</a:t>
                </a:r>
              </a:p>
            </p:txBody>
          </p:sp>
        </p:grpSp>
        <p:cxnSp>
          <p:nvCxnSpPr>
            <p:cNvPr id="51" name="Прямая со стрелкой 50"/>
            <p:cNvCxnSpPr/>
            <p:nvPr/>
          </p:nvCxnSpPr>
          <p:spPr>
            <a:xfrm rot="5400000">
              <a:off x="1890310" y="5219529"/>
              <a:ext cx="1044480" cy="0"/>
            </a:xfrm>
            <a:prstGeom prst="straightConnector1">
              <a:avLst/>
            </a:prstGeom>
            <a:ln w="44450">
              <a:solidFill>
                <a:srgbClr val="05040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48"/>
          <p:cNvGrpSpPr>
            <a:grpSpLocks/>
          </p:cNvGrpSpPr>
          <p:nvPr/>
        </p:nvGrpSpPr>
        <p:grpSpPr bwMode="auto">
          <a:xfrm>
            <a:off x="252413" y="2268538"/>
            <a:ext cx="8639175" cy="2281237"/>
            <a:chOff x="252000" y="2268000"/>
            <a:chExt cx="8640000" cy="2281476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252000" y="2268000"/>
              <a:ext cx="8640000" cy="2281476"/>
            </a:xfrm>
            <a:prstGeom prst="roundRect">
              <a:avLst/>
            </a:prstGeom>
            <a:blipFill>
              <a:blip r:embed="rId1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Докажи, что в Египте сложились все признаки государства.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Сравни власть фараона и вождя племени (с. 36).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47" name="Овал 46"/>
            <p:cNvSpPr>
              <a:spLocks noChangeAspect="1"/>
            </p:cNvSpPr>
            <p:nvPr/>
          </p:nvSpPr>
          <p:spPr>
            <a:xfrm>
              <a:off x="828000" y="256490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48" name="Овал 47"/>
            <p:cNvSpPr>
              <a:spLocks noChangeAspect="1"/>
            </p:cNvSpPr>
            <p:nvPr/>
          </p:nvSpPr>
          <p:spPr>
            <a:xfrm>
              <a:off x="828000" y="352800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1080000"/>
            <a:ext cx="2961400" cy="3600000"/>
          </a:xfrm>
          <a:prstGeom prst="roundRect">
            <a:avLst>
              <a:gd name="adj" fmla="val 8631"/>
            </a:avLst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870" y="1080000"/>
            <a:ext cx="5074300" cy="3600000"/>
          </a:xfrm>
          <a:prstGeom prst="roundRect">
            <a:avLst>
              <a:gd name="adj" fmla="val 7491"/>
            </a:avLst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891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5" name="Рисунок 14" descr="_1_~1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8921" name="Рисунок 17" descr="Cartoon-Clipart-Free-18.gif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«ДОМ ВЕЛИКИЙ»</a:t>
            </a:r>
            <a:endParaRPr lang="ru-RU" sz="4000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52413" y="4799013"/>
            <a:ext cx="2949575" cy="17192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Богини коронуют фараона.</a:t>
            </a:r>
          </a:p>
          <a:p>
            <a:pPr algn="ctr"/>
            <a:r>
              <a:rPr lang="ru-RU" sz="2400">
                <a:latin typeface="Comic Sans MS" pitchFamily="66" charset="0"/>
              </a:rPr>
              <a:t>Древнеегипетс-кий рельеф.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068763" y="4799013"/>
            <a:ext cx="4568825" cy="17192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Подсчёт скота и налогов у общинников. Деревянные фигурки из гробницы. </a:t>
            </a:r>
          </a:p>
          <a:p>
            <a:pPr algn="ctr"/>
            <a:r>
              <a:rPr lang="ru-RU" sz="2400">
                <a:latin typeface="Comic Sans MS" pitchFamily="66" charset="0"/>
              </a:rPr>
              <a:t>2000 лет до н.э.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550069"/>
            <a:ext cx="7920000" cy="384786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ЖИТЕЛИ ДРЕВНЕГО ЕГИПТА СОЗДАЛИ ГОСУДАРСТВО, ВЗОШЛИ НА СТУПЕНЬ ЦИВИЛИЗАЦИИ.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096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0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66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600450"/>
          </a:xfrm>
          <a:prstGeom prst="roundRect">
            <a:avLst>
              <a:gd name="adj" fmla="val 10315"/>
            </a:avLst>
          </a:prstGeo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Интересно, а кто создал Египет? Наверное,  египтяне считали</a:t>
            </a:r>
            <a:r>
              <a:rPr lang="ru-RU" smtClean="0">
                <a:latin typeface="Arial" charset="0"/>
              </a:rPr>
              <a:t>,</a:t>
            </a:r>
            <a:r>
              <a:rPr lang="ru-RU" smtClean="0"/>
              <a:t> что это сделали боги?</a:t>
            </a:r>
          </a:p>
        </p:txBody>
      </p:sp>
      <p:sp>
        <p:nvSpPr>
          <p:cNvPr id="16387" name="Объект 3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600450"/>
          </a:xfrm>
          <a:ln>
            <a:round/>
          </a:ln>
        </p:spPr>
        <p:txBody>
          <a:bodyPr/>
          <a:lstStyle/>
          <a:p>
            <a:pPr marL="88900" indent="358775">
              <a:spcBef>
                <a:spcPct val="0"/>
              </a:spcBef>
            </a:pPr>
            <a:r>
              <a:rPr lang="ru-RU" smtClean="0"/>
              <a:t>Нет, египтяне «отцом» называли реку Нил, и с ними был согласен греческий историк Геродот</a:t>
            </a:r>
            <a:r>
              <a:rPr lang="ru-RU" smtClean="0">
                <a:latin typeface="Arial" charset="0"/>
              </a:rPr>
              <a:t>.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22" name="Овал 2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2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7" name="Овал 2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2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1812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9"/>
          <p:cNvSpPr>
            <a:spLocks noChangeArrowheads="1"/>
          </p:cNvSpPr>
          <p:nvPr/>
        </p:nvSpPr>
        <p:spPr bwMode="auto">
          <a:xfrm>
            <a:off x="415925" y="5013325"/>
            <a:ext cx="8332788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Сравни мнение Антошки и факт</a:t>
            </a:r>
            <a:r>
              <a:rPr lang="ru-RU" sz="2600"/>
              <a:t>,</a:t>
            </a:r>
            <a:r>
              <a:rPr lang="ru-RU" sz="2600">
                <a:latin typeface="Comic Sans MS" pitchFamily="66" charset="0"/>
              </a:rPr>
              <a:t> привед</a:t>
            </a:r>
            <a:r>
              <a:rPr lang="ru-RU" sz="2600" i="1"/>
              <a:t>ё</a:t>
            </a:r>
            <a:r>
              <a:rPr lang="ru-RU" sz="2600">
                <a:latin typeface="Comic Sans MS" pitchFamily="66" charset="0"/>
              </a:rPr>
              <a:t>нный Источниковедом. 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</a:t>
            </a:r>
            <a:r>
              <a:rPr lang="ru-RU" sz="2600"/>
              <a:t>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3"/>
          <p:cNvGrpSpPr>
            <a:grpSpLocks/>
          </p:cNvGrpSpPr>
          <p:nvPr/>
        </p:nvGrpSpPr>
        <p:grpSpPr bwMode="auto">
          <a:xfrm>
            <a:off x="252413" y="1116013"/>
            <a:ext cx="8639175" cy="1736725"/>
            <a:chOff x="252000" y="2204864"/>
            <a:chExt cx="8640000" cy="1736646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52000" y="2204864"/>
              <a:ext cx="8640000" cy="1736646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Какие порядки, существовавшие в Древнем Египте, неприменимы в жизни современного общества?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245692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tretch/>
          </p:blipFill>
          <p:spPr>
            <a:xfrm>
              <a:off x="432000" y="2420888"/>
              <a:ext cx="324196" cy="31172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198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198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200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2014" name="Group 30"/>
          <p:cNvGraphicFramePr>
            <a:graphicFrameLocks noGrp="1"/>
          </p:cNvGraphicFramePr>
          <p:nvPr/>
        </p:nvGraphicFramePr>
        <p:xfrm>
          <a:off x="252413" y="3422650"/>
          <a:ext cx="8639175" cy="2736850"/>
        </p:xfrm>
        <a:graphic>
          <a:graphicData uri="http://schemas.openxmlformats.org/drawingml/2006/table">
            <a:tbl>
              <a:tblPr/>
              <a:tblGrid>
                <a:gridCol w="2159000"/>
                <a:gridCol w="6480175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Я считаю, что 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потому что________________________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  <a:b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2413" y="2519363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18716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305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82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5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3078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1187450"/>
          <a:ext cx="8640763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52000" y="4320000"/>
            <a:ext cx="8640000" cy="200906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Около 3000 года до н.э. царь Верхнего Египта завоевал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Нижний Египет. Сделай соответствующую отметку —      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1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на ленте времени.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2413" y="2519363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18716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510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130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10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5126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1187450"/>
          <a:ext cx="8640763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52000" y="4320000"/>
            <a:ext cx="8640000" cy="1736646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</a:t>
            </a:r>
            <a:r>
              <a:rPr lang="ru-RU" sz="3200" b="1">
                <a:solidFill>
                  <a:srgbClr val="3366FF"/>
                </a:solidFill>
                <a:latin typeface="Comic Sans MS" pitchFamily="66" charset="0"/>
              </a:rPr>
              <a:t>.</a:t>
            </a:r>
            <a:r>
              <a:rPr lang="ru-RU" sz="32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Подсчитай, сколько веков назад произошло это событие.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252413" y="2519363"/>
          <a:ext cx="8615362" cy="1382712"/>
        </p:xfrm>
        <a:graphic>
          <a:graphicData uri="http://schemas.openxmlformats.org/drawingml/2006/table">
            <a:tbl>
              <a:tblPr/>
              <a:tblGrid>
                <a:gridCol w="574675"/>
                <a:gridCol w="860425"/>
                <a:gridCol w="719137"/>
                <a:gridCol w="717550"/>
                <a:gridCol w="717550"/>
                <a:gridCol w="719138"/>
                <a:gridCol w="717550"/>
                <a:gridCol w="717550"/>
                <a:gridCol w="717550"/>
                <a:gridCol w="719137"/>
                <a:gridCol w="717550"/>
                <a:gridCol w="717550"/>
              </a:tblGrid>
              <a:tr h="371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тысячелетие до н.э.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Наша эра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IX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IV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I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1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2 тыс.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D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6EF"/>
                    </a:solidFill>
                  </a:tcPr>
                </a:tc>
              </a:tr>
            </a:tbl>
          </a:graphicData>
        </a:graphic>
      </p:graphicFrame>
      <p:sp>
        <p:nvSpPr>
          <p:cNvPr id="19" name="Стрелка влево 4"/>
          <p:cNvSpPr/>
          <p:nvPr/>
        </p:nvSpPr>
        <p:spPr>
          <a:xfrm>
            <a:off x="265113" y="1871663"/>
            <a:ext cx="8632825" cy="684212"/>
          </a:xfrm>
          <a:custGeom>
            <a:avLst/>
            <a:gdLst>
              <a:gd name="connsiteX0" fmla="*/ 0 w 8455109"/>
              <a:gd name="connsiteY0" fmla="*/ 144016 h 288032"/>
              <a:gd name="connsiteX1" fmla="*/ 144016 w 8455109"/>
              <a:gd name="connsiteY1" fmla="*/ 0 h 288032"/>
              <a:gd name="connsiteX2" fmla="*/ 144016 w 8455109"/>
              <a:gd name="connsiteY2" fmla="*/ 72008 h 288032"/>
              <a:gd name="connsiteX3" fmla="*/ 8455109 w 8455109"/>
              <a:gd name="connsiteY3" fmla="*/ 72008 h 288032"/>
              <a:gd name="connsiteX4" fmla="*/ 8455109 w 8455109"/>
              <a:gd name="connsiteY4" fmla="*/ 216024 h 288032"/>
              <a:gd name="connsiteX5" fmla="*/ 144016 w 8455109"/>
              <a:gd name="connsiteY5" fmla="*/ 216024 h 288032"/>
              <a:gd name="connsiteX6" fmla="*/ 144016 w 8455109"/>
              <a:gd name="connsiteY6" fmla="*/ 288032 h 288032"/>
              <a:gd name="connsiteX7" fmla="*/ 0 w 8455109"/>
              <a:gd name="connsiteY7" fmla="*/ 144016 h 288032"/>
              <a:gd name="connsiteX0" fmla="*/ 0 w 8614135"/>
              <a:gd name="connsiteY0" fmla="*/ 449695 h 593711"/>
              <a:gd name="connsiteX1" fmla="*/ 144016 w 8614135"/>
              <a:gd name="connsiteY1" fmla="*/ 305679 h 593711"/>
              <a:gd name="connsiteX2" fmla="*/ 144016 w 8614135"/>
              <a:gd name="connsiteY2" fmla="*/ 377687 h 593711"/>
              <a:gd name="connsiteX3" fmla="*/ 8614135 w 8614135"/>
              <a:gd name="connsiteY3" fmla="*/ 0 h 593711"/>
              <a:gd name="connsiteX4" fmla="*/ 8455109 w 8614135"/>
              <a:gd name="connsiteY4" fmla="*/ 521703 h 593711"/>
              <a:gd name="connsiteX5" fmla="*/ 144016 w 8614135"/>
              <a:gd name="connsiteY5" fmla="*/ 521703 h 593711"/>
              <a:gd name="connsiteX6" fmla="*/ 144016 w 8614135"/>
              <a:gd name="connsiteY6" fmla="*/ 593711 h 593711"/>
              <a:gd name="connsiteX7" fmla="*/ 0 w 8614135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449695 h 593711"/>
              <a:gd name="connsiteX1" fmla="*/ 144016 w 8634014"/>
              <a:gd name="connsiteY1" fmla="*/ 305679 h 593711"/>
              <a:gd name="connsiteX2" fmla="*/ 144016 w 8634014"/>
              <a:gd name="connsiteY2" fmla="*/ 377687 h 593711"/>
              <a:gd name="connsiteX3" fmla="*/ 8614135 w 8634014"/>
              <a:gd name="connsiteY3" fmla="*/ 0 h 593711"/>
              <a:gd name="connsiteX4" fmla="*/ 8634014 w 8634014"/>
              <a:gd name="connsiteY4" fmla="*/ 124138 h 593711"/>
              <a:gd name="connsiteX5" fmla="*/ 144016 w 8634014"/>
              <a:gd name="connsiteY5" fmla="*/ 521703 h 593711"/>
              <a:gd name="connsiteX6" fmla="*/ 144016 w 8634014"/>
              <a:gd name="connsiteY6" fmla="*/ 593711 h 593711"/>
              <a:gd name="connsiteX7" fmla="*/ 0 w 8634014"/>
              <a:gd name="connsiteY7" fmla="*/ 449695 h 593711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144016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144016 w 8634014"/>
              <a:gd name="connsiteY5" fmla="*/ 52170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144016 w 8634014"/>
              <a:gd name="connsiteY6" fmla="*/ 593711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324991 w 8634014"/>
              <a:gd name="connsiteY2" fmla="*/ 3776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24991 w 8634014"/>
              <a:gd name="connsiteY5" fmla="*/ 50265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372616 w 8634014"/>
              <a:gd name="connsiteY6" fmla="*/ 6222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  <a:gd name="connsiteX0" fmla="*/ 0 w 8634014"/>
              <a:gd name="connsiteY0" fmla="*/ 706870 h 706870"/>
              <a:gd name="connsiteX1" fmla="*/ 144016 w 8634014"/>
              <a:gd name="connsiteY1" fmla="*/ 305679 h 706870"/>
              <a:gd name="connsiteX2" fmla="*/ 248791 w 8634014"/>
              <a:gd name="connsiteY2" fmla="*/ 453887 h 706870"/>
              <a:gd name="connsiteX3" fmla="*/ 8614135 w 8634014"/>
              <a:gd name="connsiteY3" fmla="*/ 0 h 706870"/>
              <a:gd name="connsiteX4" fmla="*/ 8634014 w 8634014"/>
              <a:gd name="connsiteY4" fmla="*/ 124138 h 706870"/>
              <a:gd name="connsiteX5" fmla="*/ 315466 w 8634014"/>
              <a:gd name="connsiteY5" fmla="*/ 559803 h 706870"/>
              <a:gd name="connsiteX6" fmla="*/ 401191 w 8634014"/>
              <a:gd name="connsiteY6" fmla="*/ 660386 h 706870"/>
              <a:gd name="connsiteX7" fmla="*/ 0 w 8634014"/>
              <a:gd name="connsiteY7" fmla="*/ 706870 h 70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34014" h="706870">
                <a:moveTo>
                  <a:pt x="0" y="706870"/>
                </a:moveTo>
                <a:lnTo>
                  <a:pt x="144016" y="305679"/>
                </a:lnTo>
                <a:lnTo>
                  <a:pt x="248791" y="453887"/>
                </a:lnTo>
                <a:cubicBezTo>
                  <a:pt x="1424339" y="-63807"/>
                  <a:pt x="6769352" y="464400"/>
                  <a:pt x="8614135" y="0"/>
                </a:cubicBezTo>
                <a:lnTo>
                  <a:pt x="8634014" y="124138"/>
                </a:lnTo>
                <a:cubicBezTo>
                  <a:pt x="6382969" y="604816"/>
                  <a:pt x="2288215" y="53576"/>
                  <a:pt x="315466" y="559803"/>
                </a:cubicBezTo>
                <a:lnTo>
                  <a:pt x="401191" y="660386"/>
                </a:lnTo>
                <a:lnTo>
                  <a:pt x="0" y="70687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715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7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715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717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1187450"/>
          <a:ext cx="8640763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120"/>
                <a:gridCol w="2160120"/>
                <a:gridCol w="2160120"/>
                <a:gridCol w="216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тыс. до н.э.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тыс. до н.э.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252000" y="4320000"/>
            <a:ext cx="8640000" cy="200906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Отметь на ленте времени ещё какое-нибудь известное</a:t>
            </a:r>
            <a:r>
              <a:rPr lang="en-US" sz="2800"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тебе событие — </a:t>
            </a:r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ru-RU" sz="2800">
                <a:latin typeface="Comic Sans MS" pitchFamily="66" charset="0"/>
              </a:rPr>
              <a:t> из истории Древнего Египта, не изученное на уроках.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4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ЕГИПЕТ СЧИТАЕТСЯ «ДАРОМ НИЛА»?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786056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971600" y="-25663"/>
            <a:ext cx="7127272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ОПРЕДЕЛЯЕМ ПРОБЛЕМУ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62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58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pSp>
        <p:nvGrpSpPr>
          <p:cNvPr id="18436" name="Группа 25"/>
          <p:cNvGrpSpPr>
            <a:grpSpLocks/>
          </p:cNvGrpSpPr>
          <p:nvPr/>
        </p:nvGrpSpPr>
        <p:grpSpPr bwMode="auto">
          <a:xfrm>
            <a:off x="220663" y="1450975"/>
            <a:ext cx="8697912" cy="1249363"/>
            <a:chOff x="219456" y="1450848"/>
            <a:chExt cx="8698992" cy="1249680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52000" y="1484784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Объясни значени</a:t>
              </a:r>
              <a:r>
                <a:rPr lang="ru-RU" sz="3200"/>
                <a:t>я</a:t>
              </a:r>
              <a:r>
                <a:rPr lang="ru-RU" sz="3200">
                  <a:latin typeface="Comic Sans MS" pitchFamily="66" charset="0"/>
                </a:rPr>
                <a:t> слов: цивилизация, государство. (Словарь)</a:t>
              </a:r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828000" y="1728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8437" name="Группа 26"/>
          <p:cNvGrpSpPr>
            <a:grpSpLocks/>
          </p:cNvGrpSpPr>
          <p:nvPr/>
        </p:nvGrpSpPr>
        <p:grpSpPr bwMode="auto">
          <a:xfrm>
            <a:off x="220663" y="3211513"/>
            <a:ext cx="8697912" cy="1250950"/>
            <a:chOff x="219456" y="3212592"/>
            <a:chExt cx="8698992" cy="124968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3245296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Как меняется общество при переходе к цивилизации</a:t>
              </a:r>
              <a:r>
                <a:rPr lang="ru-RU" sz="3200"/>
                <a:t>?</a:t>
              </a:r>
              <a:r>
                <a:rPr lang="ru-RU" sz="3200">
                  <a:latin typeface="Comic Sans MS" pitchFamily="66" charset="0"/>
                </a:rPr>
                <a:t> (§5–6)</a:t>
              </a:r>
            </a:p>
          </p:txBody>
        </p:sp>
        <p:sp>
          <p:nvSpPr>
            <p:cNvPr id="25" name="Овал 24"/>
            <p:cNvSpPr>
              <a:spLocks noChangeAspect="1"/>
            </p:cNvSpPr>
            <p:nvPr/>
          </p:nvSpPr>
          <p:spPr>
            <a:xfrm>
              <a:off x="828000" y="3456000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  <p:grpSp>
        <p:nvGrpSpPr>
          <p:cNvPr id="18438" name="Группа 28"/>
          <p:cNvGrpSpPr>
            <a:grpSpLocks/>
          </p:cNvGrpSpPr>
          <p:nvPr/>
        </p:nvGrpSpPr>
        <p:grpSpPr bwMode="auto">
          <a:xfrm>
            <a:off x="220663" y="4979988"/>
            <a:ext cx="8697912" cy="1250950"/>
            <a:chOff x="219456" y="4980432"/>
            <a:chExt cx="8698992" cy="1249680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252000" y="5013176"/>
              <a:ext cx="8640000" cy="119181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Как орошаемое земледелие изменило жизнь людей</a:t>
              </a:r>
              <a:r>
                <a:rPr lang="ru-RU" sz="3200"/>
                <a:t>?</a:t>
              </a:r>
              <a:r>
                <a:rPr lang="ru-RU" sz="3200">
                  <a:latin typeface="Comic Sans MS" pitchFamily="66" charset="0"/>
                </a:rPr>
                <a:t> (§6)</a:t>
              </a:r>
            </a:p>
          </p:txBody>
        </p:sp>
        <p:sp>
          <p:nvSpPr>
            <p:cNvPr id="28" name="Овал 27"/>
            <p:cNvSpPr>
              <a:spLocks noChangeAspect="1"/>
            </p:cNvSpPr>
            <p:nvPr/>
          </p:nvSpPr>
          <p:spPr>
            <a:xfrm>
              <a:off x="828000" y="522000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1008000"/>
            <a:ext cx="8640000" cy="1451967"/>
          </a:xfrm>
          <a:prstGeom prst="roundRect">
            <a:avLst>
              <a:gd name="adj" fmla="val 8321"/>
            </a:avLst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Расставь события в правильной последовательности (причины</a:t>
            </a:r>
            <a:r>
              <a:rPr lang="ru-RU" sz="2800"/>
              <a:t> –</a:t>
            </a:r>
            <a:r>
              <a:rPr lang="ru-RU" sz="2800">
                <a:latin typeface="Comic Sans MS" pitchFamily="66" charset="0"/>
              </a:rPr>
              <a:t>следствия).</a:t>
            </a:r>
          </a:p>
        </p:txBody>
      </p:sp>
      <p:grpSp>
        <p:nvGrpSpPr>
          <p:cNvPr id="1946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5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6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81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19463" name="Прямоугольник 3"/>
          <p:cNvSpPr>
            <a:spLocks noChangeArrowheads="1"/>
          </p:cNvSpPr>
          <p:nvPr/>
        </p:nvSpPr>
        <p:spPr bwMode="auto">
          <a:xfrm>
            <a:off x="265113" y="2781300"/>
            <a:ext cx="86264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/>
            <a:r>
              <a:rPr lang="ru-RU" sz="2800">
                <a:latin typeface="Comic Sans MS" pitchFamily="66" charset="0"/>
              </a:rPr>
              <a:t>1. Расслоение общества на знатных и незнатных общинников.</a:t>
            </a:r>
          </a:p>
          <a:p>
            <a:pPr indent="357188"/>
            <a:r>
              <a:rPr lang="ru-RU" sz="2800">
                <a:latin typeface="Comic Sans MS" pitchFamily="66" charset="0"/>
              </a:rPr>
              <a:t>2. Объединение соседских общин для строительства оросительной системы.</a:t>
            </a:r>
          </a:p>
          <a:p>
            <a:pPr indent="357188"/>
            <a:r>
              <a:rPr lang="ru-RU" sz="2800">
                <a:latin typeface="Comic Sans MS" pitchFamily="66" charset="0"/>
              </a:rPr>
              <a:t>3. Образование больших поселений </a:t>
            </a:r>
            <a:r>
              <a:rPr lang="ru-RU" sz="2800"/>
              <a:t>–</a:t>
            </a:r>
            <a:r>
              <a:rPr lang="ru-RU" sz="2800">
                <a:latin typeface="Comic Sans MS" pitchFamily="66" charset="0"/>
              </a:rPr>
              <a:t> центры власти, хозяйства и религии.</a:t>
            </a:r>
          </a:p>
        </p:txBody>
      </p:sp>
      <p:grpSp>
        <p:nvGrpSpPr>
          <p:cNvPr id="19464" name="Группа 18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0" name="Полилиния 1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1008000"/>
            <a:ext cx="8640000" cy="1956375"/>
          </a:xfrm>
          <a:prstGeom prst="roundRect">
            <a:avLst>
              <a:gd name="adj" fmla="val 13542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Какой процесс</a:t>
            </a:r>
          </a:p>
          <a:p>
            <a:pPr indent="365125"/>
            <a:r>
              <a:rPr lang="ru-RU" sz="2800">
                <a:latin typeface="Comic Sans MS" pitchFamily="66" charset="0"/>
              </a:rPr>
              <a:t>здесь представлен: расцвета или упадка цивилизации? Запиши одно доказательство своего утверждения.</a:t>
            </a:r>
          </a:p>
        </p:txBody>
      </p:sp>
      <p:grpSp>
        <p:nvGrpSpPr>
          <p:cNvPr id="2048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12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48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0508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pSp>
        <p:nvGrpSpPr>
          <p:cNvPr id="20487" name="Группа 18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0" name="Полилиния 19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20488" name="Прямоугольник 3"/>
          <p:cNvSpPr>
            <a:spLocks noChangeArrowheads="1"/>
          </p:cNvSpPr>
          <p:nvPr/>
        </p:nvSpPr>
        <p:spPr bwMode="auto">
          <a:xfrm>
            <a:off x="252413" y="3240088"/>
            <a:ext cx="8639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Здесь представлен процесс 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_____________________________________,</a:t>
            </a:r>
          </a:p>
          <a:p>
            <a:r>
              <a:rPr lang="ru-RU" sz="2800">
                <a:latin typeface="Comic Sans MS" pitchFamily="66" charset="0"/>
              </a:rPr>
              <a:t>потому что 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</p:txBody>
      </p:sp>
      <p:sp>
        <p:nvSpPr>
          <p:cNvPr id="26" name="Управляющая кнопка: справка 25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712000" y="6444000"/>
            <a:ext cx="368431" cy="360000"/>
          </a:xfrm>
          <a:prstGeom prst="actionButtonHelp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52000" y="972877"/>
            <a:ext cx="8640000" cy="1973937"/>
          </a:xfrm>
          <a:prstGeom prst="roundRect">
            <a:avLst>
              <a:gd name="adj" fmla="val 14325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6512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Максимальный уровень.</a:t>
            </a:r>
            <a:r>
              <a:rPr lang="ru-RU" sz="28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2800">
                <a:latin typeface="Comic Sans MS" pitchFamily="66" charset="0"/>
              </a:rPr>
              <a:t>Какой процесс</a:t>
            </a:r>
          </a:p>
          <a:p>
            <a:pPr indent="365125"/>
            <a:r>
              <a:rPr lang="ru-RU" sz="2800">
                <a:latin typeface="Comic Sans MS" pitchFamily="66" charset="0"/>
              </a:rPr>
              <a:t>здесь представлен: расцвета или упадка цивилизации? Запиши в таблицу два–три доказательства своего утверждения.</a:t>
            </a:r>
          </a:p>
        </p:txBody>
      </p:sp>
      <p:grpSp>
        <p:nvGrpSpPr>
          <p:cNvPr id="2253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6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5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sp>
        <p:nvSpPr>
          <p:cNvPr id="22535" name="Прямоугольник 18"/>
          <p:cNvSpPr>
            <a:spLocks noChangeArrowheads="1"/>
          </p:cNvSpPr>
          <p:nvPr/>
        </p:nvSpPr>
        <p:spPr bwMode="auto">
          <a:xfrm>
            <a:off x="252413" y="3141663"/>
            <a:ext cx="863917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Comic Sans MS" pitchFamily="66" charset="0"/>
              </a:rPr>
              <a:t>Здесь представлен процесс 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_____________________________________,</a:t>
            </a:r>
          </a:p>
          <a:p>
            <a:r>
              <a:rPr lang="ru-RU" sz="2800">
                <a:latin typeface="Comic Sans MS" pitchFamily="66" charset="0"/>
              </a:rPr>
              <a:t>потому что 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  <a:p>
            <a:r>
              <a:rPr lang="ru-RU" sz="2800">
                <a:latin typeface="Comic Sans MS" pitchFamily="66" charset="0"/>
              </a:rPr>
              <a:t>______________________________________</a:t>
            </a:r>
          </a:p>
        </p:txBody>
      </p:sp>
      <p:grpSp>
        <p:nvGrpSpPr>
          <p:cNvPr id="22536" name="Группа 19"/>
          <p:cNvGrpSpPr>
            <a:grpSpLocks/>
          </p:cNvGrpSpPr>
          <p:nvPr/>
        </p:nvGrpSpPr>
        <p:grpSpPr bwMode="auto">
          <a:xfrm>
            <a:off x="260350" y="5602288"/>
            <a:ext cx="8623300" cy="779462"/>
            <a:chOff x="259593" y="5458406"/>
            <a:chExt cx="8624812" cy="778905"/>
          </a:xfrm>
        </p:grpSpPr>
        <p:sp>
          <p:nvSpPr>
            <p:cNvPr id="22" name="Полилиния 21"/>
            <p:cNvSpPr/>
            <p:nvPr/>
          </p:nvSpPr>
          <p:spPr>
            <a:xfrm>
              <a:off x="259593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690662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3437156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5868224" y="5566417"/>
              <a:ext cx="720000" cy="562882"/>
            </a:xfrm>
            <a:custGeom>
              <a:avLst/>
              <a:gdLst>
                <a:gd name="connsiteX0" fmla="*/ 0 w 481173"/>
                <a:gd name="connsiteY0" fmla="*/ 112576 h 562882"/>
                <a:gd name="connsiteX1" fmla="*/ 240587 w 481173"/>
                <a:gd name="connsiteY1" fmla="*/ 112576 h 562882"/>
                <a:gd name="connsiteX2" fmla="*/ 240587 w 481173"/>
                <a:gd name="connsiteY2" fmla="*/ 0 h 562882"/>
                <a:gd name="connsiteX3" fmla="*/ 481173 w 481173"/>
                <a:gd name="connsiteY3" fmla="*/ 281441 h 562882"/>
                <a:gd name="connsiteX4" fmla="*/ 240587 w 481173"/>
                <a:gd name="connsiteY4" fmla="*/ 562882 h 562882"/>
                <a:gd name="connsiteX5" fmla="*/ 240587 w 481173"/>
                <a:gd name="connsiteY5" fmla="*/ 450306 h 562882"/>
                <a:gd name="connsiteX6" fmla="*/ 0 w 481173"/>
                <a:gd name="connsiteY6" fmla="*/ 450306 h 562882"/>
                <a:gd name="connsiteX7" fmla="*/ 0 w 481173"/>
                <a:gd name="connsiteY7" fmla="*/ 112576 h 56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1173" h="562882">
                  <a:moveTo>
                    <a:pt x="0" y="112576"/>
                  </a:moveTo>
                  <a:lnTo>
                    <a:pt x="240587" y="112576"/>
                  </a:lnTo>
                  <a:lnTo>
                    <a:pt x="240587" y="0"/>
                  </a:lnTo>
                  <a:lnTo>
                    <a:pt x="481173" y="281441"/>
                  </a:lnTo>
                  <a:lnTo>
                    <a:pt x="240587" y="562882"/>
                  </a:lnTo>
                  <a:lnTo>
                    <a:pt x="240587" y="450306"/>
                  </a:lnTo>
                  <a:lnTo>
                    <a:pt x="0" y="450306"/>
                  </a:lnTo>
                  <a:lnTo>
                    <a:pt x="0" y="11257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12576" rIns="144352" bIns="112576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/>
            </a:p>
          </p:txBody>
        </p:sp>
        <p:sp>
          <p:nvSpPr>
            <p:cNvPr id="26" name="Полилиния 25"/>
            <p:cNvSpPr/>
            <p:nvPr/>
          </p:nvSpPr>
          <p:spPr>
            <a:xfrm>
              <a:off x="6614718" y="5458406"/>
              <a:ext cx="2269687" cy="778905"/>
            </a:xfrm>
            <a:custGeom>
              <a:avLst/>
              <a:gdLst>
                <a:gd name="connsiteX0" fmla="*/ 0 w 2269687"/>
                <a:gd name="connsiteY0" fmla="*/ 136181 h 1361812"/>
                <a:gd name="connsiteX1" fmla="*/ 136181 w 2269687"/>
                <a:gd name="connsiteY1" fmla="*/ 0 h 1361812"/>
                <a:gd name="connsiteX2" fmla="*/ 2133506 w 2269687"/>
                <a:gd name="connsiteY2" fmla="*/ 0 h 1361812"/>
                <a:gd name="connsiteX3" fmla="*/ 2269687 w 2269687"/>
                <a:gd name="connsiteY3" fmla="*/ 136181 h 1361812"/>
                <a:gd name="connsiteX4" fmla="*/ 2269687 w 2269687"/>
                <a:gd name="connsiteY4" fmla="*/ 1225631 h 1361812"/>
                <a:gd name="connsiteX5" fmla="*/ 2133506 w 2269687"/>
                <a:gd name="connsiteY5" fmla="*/ 1361812 h 1361812"/>
                <a:gd name="connsiteX6" fmla="*/ 136181 w 2269687"/>
                <a:gd name="connsiteY6" fmla="*/ 1361812 h 1361812"/>
                <a:gd name="connsiteX7" fmla="*/ 0 w 2269687"/>
                <a:gd name="connsiteY7" fmla="*/ 1225631 h 1361812"/>
                <a:gd name="connsiteX8" fmla="*/ 0 w 2269687"/>
                <a:gd name="connsiteY8" fmla="*/ 136181 h 1361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9687" h="1361812">
                  <a:moveTo>
                    <a:pt x="0" y="136181"/>
                  </a:moveTo>
                  <a:cubicBezTo>
                    <a:pt x="0" y="60970"/>
                    <a:pt x="60970" y="0"/>
                    <a:pt x="136181" y="0"/>
                  </a:cubicBezTo>
                  <a:lnTo>
                    <a:pt x="2133506" y="0"/>
                  </a:lnTo>
                  <a:cubicBezTo>
                    <a:pt x="2208717" y="0"/>
                    <a:pt x="2269687" y="60970"/>
                    <a:pt x="2269687" y="136181"/>
                  </a:cubicBezTo>
                  <a:lnTo>
                    <a:pt x="2269687" y="1225631"/>
                  </a:lnTo>
                  <a:cubicBezTo>
                    <a:pt x="2269687" y="1300842"/>
                    <a:pt x="2208717" y="1361812"/>
                    <a:pt x="2133506" y="1361812"/>
                  </a:cubicBezTo>
                  <a:lnTo>
                    <a:pt x="136181" y="1361812"/>
                  </a:lnTo>
                  <a:cubicBezTo>
                    <a:pt x="60970" y="1361812"/>
                    <a:pt x="0" y="1300842"/>
                    <a:pt x="0" y="1225631"/>
                  </a:cubicBezTo>
                  <a:lnTo>
                    <a:pt x="0" y="136181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80000">
                  <a:schemeClr val="accent4">
                    <a:lumMod val="40000"/>
                    <a:lumOff val="60000"/>
                  </a:schemeClr>
                </a:gs>
                <a:gs pos="100000">
                  <a:schemeClr val="accent5">
                    <a:lumMod val="20000"/>
                    <a:lumOff val="80000"/>
                  </a:schemeClr>
                </a:gs>
              </a:gsLst>
            </a:gradFill>
            <a:ln w="28575">
              <a:solidFill>
                <a:schemeClr val="bg1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245626" tIns="245626" rIns="245626" bIns="245626" spcCol="1270" anchor="ctr"/>
            <a:lstStyle/>
            <a:p>
              <a:pPr algn="ctr" defTabSz="24003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400" dirty="0"/>
                <a:t>. . . </a:t>
              </a:r>
              <a:endParaRPr lang="ru-RU" sz="5400" dirty="0"/>
            </a:p>
          </p:txBody>
        </p:sp>
      </p:grpSp>
      <p:sp>
        <p:nvSpPr>
          <p:cNvPr id="27" name="Управляющая кнопка: далее 26">
            <a:hlinkClick r:id="rId6" action="ppaction://hlinksldjump" highlightClick="1"/>
          </p:cNvPr>
          <p:cNvSpPr>
            <a:spLocks noChangeAspect="1"/>
          </p:cNvSpPr>
          <p:nvPr/>
        </p:nvSpPr>
        <p:spPr>
          <a:xfrm>
            <a:off x="8712000" y="6444000"/>
            <a:ext cx="368431" cy="360000"/>
          </a:xfrm>
          <a:prstGeom prst="actionButtonForwardNex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7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58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0001" y="2169205"/>
            <a:ext cx="792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СТРАНА «ЧЁРНОЙ ЗЕМЛИ».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39999" y="3429000"/>
            <a:ext cx="6429029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НА НОВУЮ СТУПЕНЬ.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40000" y="4581128"/>
            <a:ext cx="5396423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«ДОМ ВЕЛИКИЙ».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51280" y="1008000"/>
            <a:ext cx="8627811" cy="153233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71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</a:rPr>
              <a:t>Необходимый уровень. </a:t>
            </a:r>
            <a:r>
              <a:rPr lang="ru-RU" sz="2800" dirty="0">
                <a:latin typeface="+mn-lt"/>
              </a:rPr>
              <a:t>По карте учебника «Цивилизация Древнего </a:t>
            </a:r>
            <a:r>
              <a:rPr lang="ru-RU" sz="2800" dirty="0">
                <a:latin typeface="+mn-lt"/>
              </a:rPr>
              <a:t>Египта</a:t>
            </a:r>
            <a:r>
              <a:rPr lang="ru-RU" sz="2800" dirty="0">
                <a:latin typeface="+mn-lt"/>
              </a:rPr>
              <a:t>» (с. 51</a:t>
            </a:r>
            <a:r>
              <a:rPr lang="ru-RU" sz="2800" dirty="0">
                <a:latin typeface="+mn-lt"/>
              </a:rPr>
              <a:t>) ответь </a:t>
            </a:r>
            <a:r>
              <a:rPr lang="ru-RU" sz="2800" dirty="0">
                <a:latin typeface="+mn-lt"/>
              </a:rPr>
              <a:t>на вопросы и запиши ответы в таблицу.</a:t>
            </a:r>
          </a:p>
        </p:txBody>
      </p:sp>
      <p:grpSp>
        <p:nvGrpSpPr>
          <p:cNvPr id="2560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560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562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СТРАНА «ЧЁРНОЙ ЗЕМЛИ»</a:t>
            </a:r>
            <a:endParaRPr lang="ru-RU" sz="4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2413" y="2867025"/>
          <a:ext cx="8640762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162"/>
                <a:gridCol w="28803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ВОПРОСЫ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ИНФОРМАЦИЯ</a:t>
                      </a:r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 какой части света возник Древний Египет?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 каким морям можно попасть из Египта?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Каковы природные особенности Нильской долины?</a:t>
                      </a:r>
                    </a:p>
                    <a:p>
                      <a:r>
                        <a:rPr lang="ru-RU" sz="2400" dirty="0" smtClean="0"/>
                        <a:t>Что здешние жители могут продавать, а что должны покупать?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3404</TotalTime>
  <Words>726</Words>
  <Application>Microsoft Office PowerPoint</Application>
  <PresentationFormat>Экран (4:3)</PresentationFormat>
  <Paragraphs>174</Paragraphs>
  <Slides>23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Comic Sans MS</vt:lpstr>
      <vt:lpstr>Arial</vt:lpstr>
      <vt:lpstr>Calibri</vt:lpstr>
      <vt:lpstr>Times New Roman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ЦАРСТВО ДРЕВНЕГО ЕГИПТА</dc:title>
  <dc:creator>Telli</dc:creator>
  <cp:lastModifiedBy>Admin</cp:lastModifiedBy>
  <cp:revision>190</cp:revision>
  <dcterms:created xsi:type="dcterms:W3CDTF">2012-04-06T18:00:09Z</dcterms:created>
  <dcterms:modified xsi:type="dcterms:W3CDTF">2012-09-20T12:43:57Z</dcterms:modified>
</cp:coreProperties>
</file>