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05" r:id="rId2"/>
    <p:sldId id="400" r:id="rId3"/>
    <p:sldId id="401" r:id="rId4"/>
    <p:sldId id="404" r:id="rId5"/>
    <p:sldId id="405" r:id="rId6"/>
    <p:sldId id="379" r:id="rId7"/>
    <p:sldId id="407" r:id="rId8"/>
    <p:sldId id="408" r:id="rId9"/>
    <p:sldId id="409" r:id="rId10"/>
    <p:sldId id="410" r:id="rId11"/>
    <p:sldId id="412" r:id="rId12"/>
    <p:sldId id="41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00CC00"/>
    <a:srgbClr val="009900"/>
    <a:srgbClr val="CCFF99"/>
    <a:srgbClr val="CCFF33"/>
    <a:srgbClr val="66FF33"/>
    <a:srgbClr val="99FF33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972" autoAdjust="0"/>
    <p:restoredTop sz="98199" autoAdjust="0"/>
  </p:normalViewPr>
  <p:slideViewPr>
    <p:cSldViewPr>
      <p:cViewPr>
        <p:scale>
          <a:sx n="58" d="100"/>
          <a:sy n="58" d="100"/>
        </p:scale>
        <p:origin x="-117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9CB8C1-A238-4688-BFD2-4496EE410611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17DACAB-9CF0-4C6D-9D0E-4696FFC37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9427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EEBBEF-7F4B-4135-8529-C9034942DBF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построена при помощи триггеров. Щелчок по миниатюре разворачивает картину, щелчок по картине убирает ее</a:t>
            </a:r>
          </a:p>
          <a:p>
            <a:pPr>
              <a:spcBef>
                <a:spcPct val="0"/>
              </a:spcBef>
            </a:pPr>
            <a:r>
              <a:rPr lang="ru-RU" smtClean="0"/>
              <a:t>Обгоревший фасад Дома Советов (1993) - </a:t>
            </a:r>
            <a:r>
              <a:rPr lang="sq-AL" smtClean="0"/>
              <a:t>http://upload.wikimedia.org/wikipedia/commons/2/2c/White_House-3.JPG</a:t>
            </a:r>
            <a:r>
              <a:rPr lang="ru-RU" smtClean="0"/>
              <a:t> </a:t>
            </a:r>
          </a:p>
          <a:p>
            <a:pPr>
              <a:spcBef>
                <a:spcPct val="0"/>
              </a:spcBef>
            </a:pPr>
            <a:r>
              <a:rPr lang="ru-RU" smtClean="0"/>
              <a:t>Ваучер - </a:t>
            </a:r>
            <a:r>
              <a:rPr lang="sq-AL" smtClean="0"/>
              <a:t>http://upload.wikimedia.org/wikipedia/commons/thumb/e/e6/Voucher.jpg/800px-Voucher.jpg</a:t>
            </a:r>
            <a:r>
              <a:rPr lang="ru-RU" smtClean="0"/>
              <a:t> </a:t>
            </a:r>
          </a:p>
          <a:p>
            <a:pPr>
              <a:spcBef>
                <a:spcPct val="0"/>
              </a:spcBef>
            </a:pPr>
            <a:r>
              <a:rPr lang="ru-RU" smtClean="0"/>
              <a:t>Первая чеченская война - </a:t>
            </a:r>
            <a:r>
              <a:rPr lang="sq-AL" smtClean="0"/>
              <a:t>http://upload.wikimedia.org/wikipedia/commons/3/3c/Evstafiev-checnnya-soldier-fire.jpg</a:t>
            </a:r>
            <a:r>
              <a:rPr lang="ru-RU" smtClean="0"/>
              <a:t> </a:t>
            </a:r>
          </a:p>
          <a:p>
            <a:pPr>
              <a:spcBef>
                <a:spcPct val="0"/>
              </a:spcBef>
            </a:pPr>
            <a:r>
              <a:rPr lang="ru-RU" smtClean="0"/>
              <a:t>Олимпиада - </a:t>
            </a:r>
            <a:r>
              <a:rPr lang="sq-AL" smtClean="0"/>
              <a:t>http://www.rus-obr.ru/files/b_40673.jpg</a:t>
            </a:r>
            <a:r>
              <a:rPr lang="ru-RU" smtClean="0"/>
              <a:t> </a:t>
            </a: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58CB5C-0B8A-4D2D-8FBE-6594E84AF9E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E60897-11B7-48B5-B953-7252D2DDD45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герб Франции (Капетинги) – </a:t>
            </a:r>
            <a:r>
              <a:rPr lang="en-US" smtClean="0"/>
              <a:t>http://upload.wikimedia.org/wikipedia/commons/thumb/1/13/Blason_France_moderne.svg/545px-Blason_France_moderne.svg.png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Герб Англии (Плантагенеты) -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http://upload.wikimedia.org/wikipedia/commons/thumb/d/dd/Royal_Arms_of_England_%281198-1340%29.svg/410px-Royal_Arms_of_England_%281198-1340%29.svg.png</a:t>
            </a:r>
            <a:endParaRPr lang="ru-RU" smtClean="0"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FB1E03-10F2-4262-992F-255D6DF2055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построена на триггерах. Щелчок по документу приводит к смене абзацев. Анимация закольцована. ИЗМЕНЕНИЕ ПОЛОЖЕНИЯ ТЕКСТОВЫХ БЛОКОВ НАРУШИТ ПОСЛЕДОВАТЕЛЬНОСТЬ АНИМАЦИИ Переход на следующий слайд – щелчок за пределами текстовых блоков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7FDBE1-E538-42B3-8B05-5D21BDE7F39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Вопрос исчезает, возникает авторская формулировка проблемной ситуации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057C93-4275-4A4B-8DA2-C7F6B3C34A5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Выполнение задания в режиме просмотра происходит при использовании встроенных средств </a:t>
            </a:r>
            <a:r>
              <a:rPr lang="en-US" smtClean="0"/>
              <a:t>Microsoft PPT</a:t>
            </a:r>
            <a:r>
              <a:rPr lang="ru-RU" smtClean="0"/>
              <a:t>. Необходимо раскрасить слова, соответствующие термину нужным цветом</a:t>
            </a: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B81466-C76F-4C24-B89F-360A449272A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рисунка. Выполнение задания в режиме просмотра происходит при использовании встроенных средств </a:t>
            </a:r>
            <a:r>
              <a:rPr lang="en-US" smtClean="0"/>
              <a:t>Microsoft PPT</a:t>
            </a: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CB9761-D9E9-4EDD-950B-C6CAE68B2C5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построена при помощи триггеров. Щелчок по миниатюре разворачивает картину, щелчок по картине убирает ее</a:t>
            </a:r>
          </a:p>
          <a:p>
            <a:pPr>
              <a:spcBef>
                <a:spcPct val="0"/>
              </a:spcBef>
            </a:pPr>
            <a:r>
              <a:rPr lang="ru-RU" smtClean="0"/>
              <a:t>Васнецов А.М. Варяги </a:t>
            </a:r>
            <a:r>
              <a:rPr lang="sq-AL" smtClean="0"/>
              <a:t>http://upload.wikimedia.org/wikipedia/commons/thumb/1/16/%D0%92%D0%B0%D1%80%D1%8F%D0%B3%D0%B8.jpg/800px-%D0%92%D0%B0%D1%80%D1%8F%D0%B3%D0%B8.jpg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Васнецов А.М. Крещение Владимира </a:t>
            </a:r>
            <a:r>
              <a:rPr lang="sq-AL" smtClean="0"/>
              <a:t>http://upload.wikimedia.org/wikipedia/commons/thumb/8/8b/Vasnetsov_Bapt_Vladimir.jpg/484px-Vasnetsov_Bapt_Vladimir.jpg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Васнецов А.М. Основание Москвы </a:t>
            </a:r>
            <a:r>
              <a:rPr lang="sq-AL" smtClean="0"/>
              <a:t>http://bibliotekar.ru/kVasnecovApp/6.files/image001.jpg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Серов В.А. Ледовое побоище </a:t>
            </a:r>
            <a:r>
              <a:rPr lang="sq-AL" smtClean="0"/>
              <a:t>http://kitaphane.tatarstan.ru/file/004(17).jpg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Взятие монголами Владимира </a:t>
            </a:r>
            <a:r>
              <a:rPr lang="sq-AL" smtClean="0"/>
              <a:t>http://upload.wikimedia.org/wikipedia/commons/thumb/2/27/Mongols_vladimir.jpg/352px-Mongols_vladimir.jpg</a:t>
            </a: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2F44B4-142E-43E9-A4F9-B630D4B74F1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построена при помощи триггеров. Щелчок по миниатюре разворачивает картину, щелчок по картине убирает ее</a:t>
            </a:r>
          </a:p>
          <a:p>
            <a:pPr>
              <a:spcBef>
                <a:spcPct val="0"/>
              </a:spcBef>
            </a:pPr>
            <a:r>
              <a:rPr lang="ru-RU" smtClean="0"/>
              <a:t>Куликовская битва - </a:t>
            </a:r>
            <a:r>
              <a:rPr lang="sq-AL" smtClean="0"/>
              <a:t>http://upload.wikimedia.org/wikipedia/ru/2/22/Peresvet.jpg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Стояние на Угре - </a:t>
            </a:r>
            <a:r>
              <a:rPr lang="sq-AL" smtClean="0"/>
              <a:t>http://upload.wikimedia.org/wikipedia/commons/thumb/2/25/Great_standing_on_the_Ugra_river_2.jpg/382px-Great_standing_on_the_Ugra_river_2.jpg</a:t>
            </a:r>
            <a:r>
              <a:rPr lang="ru-RU" smtClean="0"/>
              <a:t> </a:t>
            </a:r>
          </a:p>
          <a:p>
            <a:pPr>
              <a:spcBef>
                <a:spcPct val="0"/>
              </a:spcBef>
            </a:pPr>
            <a:r>
              <a:rPr lang="ru-RU" smtClean="0"/>
              <a:t>Иван Грозный - </a:t>
            </a:r>
            <a:r>
              <a:rPr lang="sq-AL" smtClean="0"/>
              <a:t>http://upload.wikimedia.org/wikipedia/commons/thumb/6/62/Kremlinpic4.jpg/485px-Kremlinpic4.jpg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Памятник Минину и Пожарскому - </a:t>
            </a:r>
            <a:r>
              <a:rPr lang="sq-AL" smtClean="0"/>
              <a:t>http://upload.wikimedia.org/wikipedia/commons/thumb/4/4b/Moskva_plastika_kniezata_Dmitrija_Michajlovica_Po%C5%BEarskeho11.jpg/666px-Moskva_plastika_kniezata_Dmitrija_Michajlovica_Po%C5%BEarskeho11.jpg</a:t>
            </a:r>
            <a:r>
              <a:rPr lang="ru-RU" smtClean="0"/>
              <a:t> </a:t>
            </a:r>
          </a:p>
          <a:p>
            <a:pPr>
              <a:spcBef>
                <a:spcPct val="0"/>
              </a:spcBef>
            </a:pPr>
            <a:r>
              <a:rPr lang="ru-RU" smtClean="0"/>
              <a:t>Медный всадник - </a:t>
            </a:r>
            <a:r>
              <a:rPr lang="sq-AL" smtClean="0"/>
              <a:t>http://upload.wikimedia.org/wikipedia/commons/thumb/9/9f/Bronze_Horseman002.jpg/450px-Bronze_Horseman002.jpg</a:t>
            </a: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6E455C-170D-4DE9-8178-E7733E4C68D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построена при помощи триггеров. Щелчок по миниатюре разворачивает картину, щелчок по картине убирает ее</a:t>
            </a:r>
          </a:p>
          <a:p>
            <a:pPr>
              <a:spcBef>
                <a:spcPct val="0"/>
              </a:spcBef>
            </a:pPr>
            <a:r>
              <a:rPr lang="ru-RU" smtClean="0"/>
              <a:t>Здание МГУ - </a:t>
            </a:r>
            <a:r>
              <a:rPr lang="sq-AL" smtClean="0"/>
              <a:t>http://upload.wikimedia.org/wikipedia/commons/thumb/9/98/Moscow_University%2C_1820s.jpg/800px-Moscow_University%2C_1820s.jpg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Переправа Наполеона через Неман - </a:t>
            </a:r>
            <a:r>
              <a:rPr lang="sq-AL" smtClean="0"/>
              <a:t>http://upload.wikimedia.org/wikipedia/commons/thumb/c/ca/Napoleon_Neman.jpg/800px-Napoleon_Neman.jpg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Отмена крепостного права - </a:t>
            </a:r>
            <a:r>
              <a:rPr lang="sq-AL" smtClean="0"/>
              <a:t>http://upload.wikimedia.org/wikipedia/commons/thumb/1/1f/Liberation_of_peasants_by_B.Kustodiev_%281907%29.jpg/800px-Liberation_of_peasants_by_B.Kustodiev_%281907%29.jpg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Первая Мировая война (Воздушный бой) - </a:t>
            </a:r>
            <a:r>
              <a:rPr lang="sq-AL" smtClean="0"/>
              <a:t>http://upload.wikimedia.org/wikipedia/commons/thumb/c/c9/Diemer-Luftkampf.jpg/598px-Diemer-Luftkampf.jpg</a:t>
            </a:r>
            <a:r>
              <a:rPr lang="ru-RU" smtClean="0"/>
              <a:t> </a:t>
            </a:r>
          </a:p>
          <a:p>
            <a:pPr>
              <a:spcBef>
                <a:spcPct val="0"/>
              </a:spcBef>
            </a:pPr>
            <a:r>
              <a:rPr lang="ru-RU" smtClean="0"/>
              <a:t>Крейсер Аврора - </a:t>
            </a:r>
            <a:r>
              <a:rPr lang="sq-AL" smtClean="0"/>
              <a:t>http://upload.wikimedia.org/wikipedia/commons/thumb/8/83/Avrora1917Petrograd.jpg/794px-Avrora1917Petrograd.jpg</a:t>
            </a: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7CD048-AFA2-4920-97D7-3F32F36C76F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построена при помощи триггеров. Щелчок по миниатюре разворачивает картину, щелчок по картине убирает ее</a:t>
            </a:r>
          </a:p>
          <a:p>
            <a:pPr>
              <a:spcBef>
                <a:spcPct val="0"/>
              </a:spcBef>
            </a:pPr>
            <a:r>
              <a:rPr lang="ru-RU" smtClean="0"/>
              <a:t>Герб СССР </a:t>
            </a:r>
            <a:r>
              <a:rPr lang="sq-AL" smtClean="0"/>
              <a:t>http://upload.wikimedia.org/wikipedia/commons/thumb/d/d6/Coat_of_arms_of_the_Soviet_Union.svg/600px-Coat_of_arms_of_the_Soviet_Union.svg.png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Родина-Мать зовет - </a:t>
            </a:r>
            <a:r>
              <a:rPr lang="sq-AL" smtClean="0"/>
              <a:t>http://upload.wikimedia.org/wikipedia/ru/f/f7/Ussr0437.jpg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Юрий Гагарин - </a:t>
            </a:r>
            <a:r>
              <a:rPr lang="sq-AL" smtClean="0"/>
              <a:t>http://www.hrono.ru/img/foto/gagarin_skaf.jpg</a:t>
            </a:r>
            <a:r>
              <a:rPr lang="ru-RU" smtClean="0"/>
              <a:t> </a:t>
            </a:r>
          </a:p>
          <a:p>
            <a:pPr>
              <a:spcBef>
                <a:spcPct val="0"/>
              </a:spcBef>
            </a:pPr>
            <a:r>
              <a:rPr lang="ru-RU" smtClean="0"/>
              <a:t>Белый дом Москва - </a:t>
            </a:r>
            <a:r>
              <a:rPr lang="sq-AL" smtClean="0"/>
              <a:t>http://dic.academic.ru/pictures/wiki/files/75/Krasnopresnenskaya_2_01.JPG</a:t>
            </a: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BD3421-631A-4F18-84F1-46DAE365B39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D0178-3A5F-4343-96F6-1F6BFEA2EA6F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E2BDF-8B68-4B77-8FB6-A0FD33000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9B2A8-E1B1-40E7-9CD5-FD353C6C2E79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13D8E-9203-4D6A-9C54-BE40137C4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76A29-EB9C-43BC-A361-59519990FAD2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01667-CC07-4CFD-B3B6-0EF7D3467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199188"/>
            <a:ext cx="91440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29164-CA37-476A-919A-E4F15914A485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E51E1-0177-47C2-98FD-CD7F77FEB6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7152A-EB32-49E7-88F5-B1B6DD19FA51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052EF-0028-46CD-8D7E-4CB1DB095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Picture 12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199188"/>
            <a:ext cx="91440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FE9F0-BA31-4973-B182-BED719AFC07D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679A1-1C85-466A-B686-7387D2A83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6FFF2-1F1E-4DE0-8F78-8B83760472C8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1D5B4-4D3C-4BA7-820D-156F08D02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Picture 12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199188"/>
            <a:ext cx="91440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C8A5B-D8DF-4D5E-B6B4-F3B202C07501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2BB18-6392-4A0A-832C-0C113B618B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3" name="Picture 12"/>
          <p:cNvPicPr>
            <a:picLocks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199188"/>
            <a:ext cx="91440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D25C7-572D-4CE7-8A17-62D0DE70FCEC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C5295-A199-4D2D-AE40-D118F3580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596EA-3E33-4076-89E4-1B4EE4898E3A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19FA3-7A0D-4206-A70F-BECF41893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1C0A4-1D42-4000-9EC4-202BC595E3AE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CAA35-6B9F-42D0-BED6-068390428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FA6B85-3FF3-4A42-BD0B-E93CB25D1192}" type="datetimeFigureOut">
              <a:rPr lang="ru-RU"/>
              <a:pPr>
                <a:defRPr/>
              </a:pPr>
              <a:t>29.12.2013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184C5C-D684-4F38-B79C-DA4033C25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73" r:id="rId4"/>
    <p:sldLayoutId id="2147483669" r:id="rId5"/>
    <p:sldLayoutId id="2147483674" r:id="rId6"/>
    <p:sldLayoutId id="2147483675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62.jpeg"/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12" Type="http://schemas.openxmlformats.org/officeDocument/2006/relationships/image" Target="../media/image6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jpeg"/><Relationship Id="rId11" Type="http://schemas.openxmlformats.org/officeDocument/2006/relationships/image" Target="../media/image60.jpeg"/><Relationship Id="rId5" Type="http://schemas.openxmlformats.org/officeDocument/2006/relationships/image" Target="../media/image56.jpeg"/><Relationship Id="rId10" Type="http://schemas.openxmlformats.org/officeDocument/2006/relationships/image" Target="../media/image59.jpeg"/><Relationship Id="rId4" Type="http://schemas.openxmlformats.org/officeDocument/2006/relationships/image" Target="../media/image55.jpe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1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pn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4" Type="http://schemas.openxmlformats.org/officeDocument/2006/relationships/image" Target="../media/image13.pn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1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png"/><Relationship Id="rId10" Type="http://schemas.openxmlformats.org/officeDocument/2006/relationships/image" Target="../media/image41.jpeg"/><Relationship Id="rId4" Type="http://schemas.openxmlformats.org/officeDocument/2006/relationships/image" Target="../media/image13.png"/><Relationship Id="rId9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3" Type="http://schemas.openxmlformats.org/officeDocument/2006/relationships/image" Target="../media/image1.jpe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11" Type="http://schemas.openxmlformats.org/officeDocument/2006/relationships/image" Target="../media/image51.jpeg"/><Relationship Id="rId5" Type="http://schemas.openxmlformats.org/officeDocument/2006/relationships/image" Target="../media/image45.png"/><Relationship Id="rId10" Type="http://schemas.openxmlformats.org/officeDocument/2006/relationships/image" Target="../media/image50.jpeg"/><Relationship Id="rId4" Type="http://schemas.openxmlformats.org/officeDocument/2006/relationships/image" Target="../media/image13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3"/>
          <p:cNvSpPr>
            <a:spLocks noChangeArrowheads="1"/>
          </p:cNvSpPr>
          <p:nvPr/>
        </p:nvSpPr>
        <p:spPr bwMode="auto">
          <a:xfrm>
            <a:off x="6300788" y="6488113"/>
            <a:ext cx="2878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© ООО «</a:t>
            </a:r>
            <a:r>
              <a:rPr lang="ru-RU" b="1">
                <a:latin typeface="Comic Sans MS" pitchFamily="66" charset="0"/>
              </a:rPr>
              <a:t>Баласс</a:t>
            </a:r>
            <a:r>
              <a:rPr lang="ru-RU">
                <a:latin typeface="Comic Sans MS" pitchFamily="66" charset="0"/>
              </a:rPr>
              <a:t>», </a:t>
            </a:r>
            <a:r>
              <a:rPr lang="ru-RU" b="1">
                <a:latin typeface="Comic Sans MS" pitchFamily="66" charset="0"/>
              </a:rPr>
              <a:t>2013.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6240463"/>
            <a:ext cx="5940425" cy="6397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Образовательная система «Школа 2100».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Данилов Д.Д. и др. Всеобщая история. </a:t>
            </a:r>
            <a:r>
              <a:rPr lang="en-US" sz="1200">
                <a:solidFill>
                  <a:srgbClr val="400000"/>
                </a:solidFill>
                <a:latin typeface="Comic Sans MS" pitchFamily="66" charset="0"/>
              </a:rPr>
              <a:t>6</a:t>
            </a: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 класс. История России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Автор презентации: Казаринова Н.В. (учитель, г. Йошкар-Ола)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4911303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ЧТО ТАКОЕ  РОССИЙСКАЯ ИСТОРИЯ</a:t>
            </a:r>
            <a:endParaRPr lang="ru-RU" dirty="0"/>
          </a:p>
        </p:txBody>
      </p:sp>
      <p:pic>
        <p:nvPicPr>
          <p:cNvPr id="14340" name="Picture 12"/>
          <p:cNvPicPr>
            <a:picLocks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404813"/>
            <a:ext cx="274002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3" y="2420938"/>
            <a:ext cx="8639175" cy="111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extLst/>
          </a:blip>
          <a:stretch>
            <a:fillRect/>
          </a:stretch>
        </p:blipFill>
        <p:spPr>
          <a:xfrm>
            <a:off x="7617521" y="2404800"/>
            <a:ext cx="1200000" cy="9000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/>
          </a:blip>
          <a:stretch>
            <a:fillRect/>
          </a:stretch>
        </p:blipFill>
        <p:spPr>
          <a:xfrm>
            <a:off x="5940152" y="2404800"/>
            <a:ext cx="1369563" cy="9000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2267744" y="2404800"/>
            <a:ext cx="1319088" cy="9000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3947158" y="2404800"/>
            <a:ext cx="1555075" cy="9000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Скругленный прямоугольник 8"/>
          <p:cNvSpPr/>
          <p:nvPr/>
        </p:nvSpPr>
        <p:spPr>
          <a:xfrm>
            <a:off x="252000" y="980729"/>
            <a:ext cx="8640000" cy="1269980"/>
          </a:xfrm>
          <a:prstGeom prst="roundRect">
            <a:avLst>
              <a:gd name="adj" fmla="val 10887"/>
            </a:avLst>
          </a:prstGeom>
          <a:blipFill>
            <a:blip r:embed="rId8" cstate="print">
              <a:extLst/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8775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Повышенный</a:t>
            </a:r>
            <a:r>
              <a:rPr lang="ru-RU" sz="2400">
                <a:latin typeface="Comic Sans MS" pitchFamily="66" charset="0"/>
              </a:rPr>
              <a:t> </a:t>
            </a:r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уровень.</a:t>
            </a:r>
            <a:r>
              <a:rPr lang="ru-RU" sz="24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400">
                <a:latin typeface="Comic Sans MS" pitchFamily="66" charset="0"/>
              </a:rPr>
              <a:t>Запиши на «Реке времени российской истории» имена известных тебе исторических деятелей каждой эпохи.</a:t>
            </a:r>
          </a:p>
        </p:txBody>
      </p:sp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2413" y="4170363"/>
          <a:ext cx="864048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9840"/>
                <a:gridCol w="57606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ВЕК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ДЕЯТЕЛЬ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3350" y="2484438"/>
            <a:ext cx="6332538" cy="431958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9788" y="2484438"/>
            <a:ext cx="7464425" cy="431958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58888" y="2484438"/>
            <a:ext cx="6575425" cy="431958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92275" y="2484438"/>
            <a:ext cx="5759450" cy="431958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252000" y="1800000"/>
            <a:ext cx="8640000" cy="3600000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История нашей страны – это история народов, её населяющих, и государств, ими созданных. Это история семей, многие поколения которых выросли на этой земле, история людей, которые </a:t>
            </a:r>
            <a:r>
              <a:rPr lang="ru-RU" sz="32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могут </a:t>
            </a:r>
            <a:r>
              <a:rPr lang="ru-RU" sz="32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сказать: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«Россия – наша Родина!»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pic>
        <p:nvPicPr>
          <p:cNvPr id="34819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2000" y="980728"/>
            <a:ext cx="8640000" cy="1055608"/>
          </a:xfrm>
          <a:prstGeom prst="roundRect">
            <a:avLst/>
          </a:prstGeom>
          <a:blipFill>
            <a:blip r:embed="rId3" cstate="print">
              <a:extLst/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61950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Необходимый</a:t>
            </a:r>
            <a:r>
              <a:rPr lang="ru-RU" sz="2800">
                <a:latin typeface="Comic Sans MS" pitchFamily="66" charset="0"/>
              </a:rPr>
              <a:t> </a:t>
            </a:r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уровень. </a:t>
            </a:r>
            <a:r>
              <a:rPr lang="ru-RU" sz="2800">
                <a:latin typeface="Comic Sans MS" pitchFamily="66" charset="0"/>
              </a:rPr>
              <a:t>Запиши своими словами, что изучает история России.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ПРИМЕНЯЕМ НОВЫЕ ЗНАНИЯ</a:t>
            </a:r>
          </a:p>
        </p:txBody>
      </p:sp>
      <p:pic>
        <p:nvPicPr>
          <p:cNvPr id="36869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72475" y="0"/>
            <a:ext cx="7715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251520" y="4113297"/>
            <a:ext cx="8640000" cy="1055608"/>
          </a:xfrm>
          <a:prstGeom prst="roundRect">
            <a:avLst/>
          </a:prstGeom>
          <a:blipFill>
            <a:blip r:embed="rId3" cstate="print">
              <a:extLst/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449263"/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Необходимый</a:t>
            </a:r>
            <a:r>
              <a:rPr lang="ru-RU" sz="2800">
                <a:latin typeface="Comic Sans MS" pitchFamily="66" charset="0"/>
              </a:rPr>
              <a:t> </a:t>
            </a:r>
            <a:r>
              <a:rPr lang="ru-RU" sz="2600" b="1">
                <a:solidFill>
                  <a:srgbClr val="0070C0"/>
                </a:solidFill>
                <a:latin typeface="Comic Sans MS" pitchFamily="66" charset="0"/>
              </a:rPr>
              <a:t>уровень. </a:t>
            </a:r>
            <a:r>
              <a:rPr lang="ru-RU" sz="2800">
                <a:latin typeface="Comic Sans MS" pitchFamily="66" charset="0"/>
              </a:rPr>
              <a:t>Придумай своё название уроку.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0825" y="2276475"/>
            <a:ext cx="8640763" cy="17287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2413" y="5337175"/>
            <a:ext cx="8639175" cy="14049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бъект 1"/>
          <p:cNvSpPr>
            <a:spLocks noGrp="1"/>
          </p:cNvSpPr>
          <p:nvPr>
            <p:ph sz="half" idx="1"/>
          </p:nvPr>
        </p:nvSpPr>
        <p:spPr>
          <a:xfrm>
            <a:off x="252413" y="981075"/>
            <a:ext cx="8639175" cy="4175125"/>
          </a:xfrm>
          <a:prstGeom prst="roundRect">
            <a:avLst>
              <a:gd name="adj" fmla="val 10315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>
            <a:round/>
          </a:ln>
        </p:spPr>
        <p:txBody>
          <a:bodyPr anchor="ctr"/>
          <a:lstStyle/>
          <a:p>
            <a:pPr marL="88900" indent="0" algn="just">
              <a:spcBef>
                <a:spcPct val="0"/>
              </a:spcBef>
              <a:buFont typeface="Comic Sans MS" pitchFamily="66" charset="0"/>
              <a:buNone/>
            </a:pPr>
            <a:r>
              <a:rPr lang="ru-RU" i="1" smtClean="0"/>
              <a:t>Но ему тут же могут возразить миллионы наших сограждан, которые скажут:</a:t>
            </a:r>
          </a:p>
          <a:p>
            <a:pPr marL="88900" indent="0" algn="just">
              <a:spcBef>
                <a:spcPct val="0"/>
              </a:spcBef>
              <a:buFont typeface="Comic Sans MS" pitchFamily="66" charset="0"/>
              <a:buNone/>
            </a:pPr>
            <a:r>
              <a:rPr lang="ru-RU" i="1" smtClean="0"/>
              <a:t>– Мы татары, башкиры, марийцы, удмурты, черкесы, ингуши, якуты, буряты… В современной России более 100 разных народов, и мы все граждане России. Почему же история России – это не наша история?</a:t>
            </a:r>
          </a:p>
        </p:txBody>
      </p:sp>
      <p:sp>
        <p:nvSpPr>
          <p:cNvPr id="16" name="Объект 1"/>
          <p:cNvSpPr>
            <a:spLocks noGrp="1"/>
          </p:cNvSpPr>
          <p:nvPr>
            <p:ph sz="half" idx="1"/>
          </p:nvPr>
        </p:nvSpPr>
        <p:spPr>
          <a:xfrm>
            <a:off x="252413" y="981075"/>
            <a:ext cx="8639175" cy="4175125"/>
          </a:xfrm>
          <a:prstGeom prst="roundRect">
            <a:avLst>
              <a:gd name="adj" fmla="val 10315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>
            <a:round/>
          </a:ln>
        </p:spPr>
        <p:txBody>
          <a:bodyPr anchor="ctr"/>
          <a:lstStyle/>
          <a:p>
            <a:pPr marL="88900" indent="0" algn="just">
              <a:lnSpc>
                <a:spcPct val="90000"/>
              </a:lnSpc>
              <a:spcBef>
                <a:spcPct val="0"/>
              </a:spcBef>
              <a:buFont typeface="Comic Sans MS" pitchFamily="66" charset="0"/>
              <a:buNone/>
            </a:pPr>
            <a:r>
              <a:rPr lang="ru-RU" sz="2600" i="1" smtClean="0"/>
              <a:t>– Мы русские сибиряки. Наши предки переселились в Сибирь около 200–300 лет назад, когда сюда продвинулись границы Российского государства. Но ведь и до этого на родной нам земле жили люди. Мы до сих пор называем наши реки и горы теми именами, которые дали им эти люди на своих языках. В жилах многих из нас течёт и их кровь. Неужели у нашей малой родины – Сибири – не было истории до того времени, пока здесь не появились границы Российского государства?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54000" y="981075"/>
            <a:ext cx="8639175" cy="4176713"/>
          </a:xfrm>
          <a:blipFill>
            <a:blip r:embed="rId3" cstate="print"/>
            <a:tile tx="0" ty="0" sx="100000" sy="100000" flip="none" algn="tl"/>
          </a:blipFill>
        </p:spPr>
        <p:txBody>
          <a:bodyPr anchor="ctr">
            <a:noAutofit/>
          </a:bodyPr>
          <a:lstStyle/>
          <a:p>
            <a:pPr marL="88900" indent="276225" algn="just">
              <a:spcBef>
                <a:spcPct val="0"/>
              </a:spcBef>
              <a:buFont typeface="Comic Sans MS" pitchFamily="66" charset="0"/>
              <a:buNone/>
            </a:pPr>
            <a:r>
              <a:rPr lang="ru-RU" i="1" smtClean="0"/>
              <a:t>Когда мы произносим слова «история России», что подразумевает каждый из нас?</a:t>
            </a:r>
          </a:p>
          <a:p>
            <a:pPr marL="88900" indent="276225" algn="just">
              <a:spcBef>
                <a:spcPct val="0"/>
              </a:spcBef>
              <a:buFont typeface="Comic Sans MS" pitchFamily="66" charset="0"/>
              <a:buNone/>
            </a:pPr>
            <a:r>
              <a:rPr lang="ru-RU" i="1" smtClean="0"/>
              <a:t> Кто-то скажет: </a:t>
            </a:r>
          </a:p>
          <a:p>
            <a:pPr marL="88900" indent="276225" algn="just">
              <a:spcBef>
                <a:spcPct val="0"/>
              </a:spcBef>
              <a:buFont typeface="Comic Sans MS" pitchFamily="66" charset="0"/>
              <a:buNone/>
            </a:pPr>
            <a:r>
              <a:rPr lang="ru-RU" i="1" smtClean="0"/>
              <a:t>– Слово «Россия» родственно слову «русский», значит, история России – это история русского народа и созданного им государства.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2000" y="5373216"/>
            <a:ext cx="8640000" cy="1328023"/>
          </a:xfrm>
          <a:prstGeom prst="roundRect">
            <a:avLst/>
          </a:prstGeom>
          <a:blipFill>
            <a:blip r:embed="rId3" cstate="print">
              <a:extLst/>
            </a:blip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	Сравни главные мысли абзацев этого текста – в чём их основное противоречие? Какой возникает вопрос?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sp>
        <p:nvSpPr>
          <p:cNvPr id="20" name="Овал 19"/>
          <p:cNvSpPr>
            <a:spLocks noChangeAspect="1"/>
          </p:cNvSpPr>
          <p:nvPr/>
        </p:nvSpPr>
        <p:spPr>
          <a:xfrm>
            <a:off x="827616" y="5517216"/>
            <a:ext cx="288000" cy="288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796" tIns="409271" rIns="10794" bIns="409269" spcCol="1270" anchor="ctr"/>
          <a:lstStyle/>
          <a:p>
            <a:pPr algn="ctr" defTabSz="7556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300" dirty="0"/>
          </a:p>
        </p:txBody>
      </p:sp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CE1E2"/>
              </a:clrFrom>
              <a:clrTo>
                <a:srgbClr val="DCE1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8050" y="0"/>
            <a:ext cx="61595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uiExpand="1" animBg="1"/>
      <p:bldP spid="15" grpId="1" animBg="1"/>
      <p:bldP spid="16" grpId="0" animBg="1"/>
      <p:bldP spid="16" grpId="1" animBg="1"/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252000" y="1800000"/>
            <a:ext cx="8640000" cy="3600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ЖЕ ТАКОЕ ИСТОРИЯ РОССИИ?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2000" y="1800000"/>
            <a:ext cx="8640000" cy="3600000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pic>
        <p:nvPicPr>
          <p:cNvPr id="18438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CE1E2"/>
              </a:clrFrom>
              <a:clrTo>
                <a:srgbClr val="DCE1E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28050" y="0"/>
            <a:ext cx="615950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252000" y="980728"/>
            <a:ext cx="8640000" cy="1532334"/>
          </a:xfrm>
          <a:prstGeom prst="roundRect">
            <a:avLst/>
          </a:prstGeom>
          <a:blipFill>
            <a:blip r:embed="rId3" cstate="print">
              <a:extLst/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6512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800" b="1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Определи значения понятий. Для этого используй слова из приведённого списка. </a:t>
            </a:r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 smtClean="0"/>
              <a:t>ВСПОМИНАЕМ ТО, ЧТО ЗНАЕМ</a:t>
            </a:r>
            <a:endParaRPr lang="ru-RU" sz="3600" dirty="0"/>
          </a:p>
        </p:txBody>
      </p:sp>
      <p:sp>
        <p:nvSpPr>
          <p:cNvPr id="20485" name="Объект 5"/>
          <p:cNvSpPr>
            <a:spLocks noGrp="1"/>
          </p:cNvSpPr>
          <p:nvPr>
            <p:ph sz="half" idx="1"/>
          </p:nvPr>
        </p:nvSpPr>
        <p:spPr>
          <a:xfrm>
            <a:off x="252413" y="2708275"/>
            <a:ext cx="3598862" cy="1441450"/>
          </a:xfrm>
          <a:prstGeom prst="roundRect">
            <a:avLst>
              <a:gd name="adj" fmla="val 10315"/>
            </a:avLst>
          </a:prstGeom>
          <a:ln>
            <a:round/>
          </a:ln>
        </p:spPr>
        <p:txBody>
          <a:bodyPr/>
          <a:lstStyle/>
          <a:p>
            <a:pPr marL="88900" indent="0" algn="ctr">
              <a:spcBef>
                <a:spcPct val="0"/>
              </a:spcBef>
              <a:buFont typeface="Comic Sans MS" pitchFamily="66" charset="0"/>
              <a:buNone/>
            </a:pPr>
            <a:r>
              <a:rPr lang="ru-RU" sz="3600" b="1" smtClean="0">
                <a:solidFill>
                  <a:srgbClr val="FF0000"/>
                </a:solidFill>
              </a:rPr>
              <a:t>«народ» </a:t>
            </a:r>
          </a:p>
        </p:txBody>
      </p:sp>
      <p:sp>
        <p:nvSpPr>
          <p:cNvPr id="20486" name="Объект 7"/>
          <p:cNvSpPr>
            <a:spLocks noGrp="1"/>
          </p:cNvSpPr>
          <p:nvPr>
            <p:ph sz="half" idx="2"/>
          </p:nvPr>
        </p:nvSpPr>
        <p:spPr>
          <a:xfrm>
            <a:off x="5148263" y="2708275"/>
            <a:ext cx="3708400" cy="1441450"/>
          </a:xfrm>
          <a:ln>
            <a:round/>
          </a:ln>
        </p:spPr>
        <p:txBody>
          <a:bodyPr lIns="72000" rIns="72000"/>
          <a:lstStyle/>
          <a:p>
            <a:pPr marL="88900" indent="0" algn="ctr">
              <a:spcBef>
                <a:spcPct val="0"/>
              </a:spcBef>
              <a:buFont typeface="Comic Sans MS" pitchFamily="66" charset="0"/>
              <a:buNone/>
            </a:pPr>
            <a:r>
              <a:rPr lang="ru-RU" sz="3600" b="1" smtClean="0">
                <a:solidFill>
                  <a:srgbClr val="00CC00"/>
                </a:solidFill>
              </a:rPr>
              <a:t>«государство»</a:t>
            </a: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826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024188" y="4284663"/>
            <a:ext cx="1812925" cy="522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C66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800000"/>
                </a:solidFill>
                <a:latin typeface="+mn-lt"/>
              </a:rPr>
              <a:t>общность</a:t>
            </a:r>
            <a:endParaRPr lang="ru-RU" sz="2800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00338" y="5641975"/>
            <a:ext cx="1487487" cy="523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C66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800000"/>
                </a:solidFill>
                <a:latin typeface="+mn-lt"/>
              </a:rPr>
              <a:t> людей</a:t>
            </a:r>
            <a:endParaRPr lang="ru-RU" sz="2800" dirty="0"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35800" y="5641975"/>
            <a:ext cx="1857375" cy="523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C66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800000"/>
                </a:solidFill>
                <a:latin typeface="+mn-lt"/>
              </a:rPr>
              <a:t> которых </a:t>
            </a:r>
            <a:endParaRPr lang="ru-RU" sz="2800" dirty="0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08738" y="6308725"/>
            <a:ext cx="2195512" cy="523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C66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800000"/>
                </a:solidFill>
                <a:latin typeface="+mn-lt"/>
              </a:rPr>
              <a:t>объединяет</a:t>
            </a:r>
            <a:endParaRPr lang="ru-RU" sz="2800" dirty="0"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56100" y="5641975"/>
            <a:ext cx="2563813" cy="523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C66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800000"/>
                </a:solidFill>
                <a:latin typeface="+mn-lt"/>
              </a:rPr>
              <a:t>самоназвание</a:t>
            </a:r>
            <a:endParaRPr lang="ru-RU" sz="2800" dirty="0"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7900" y="4941888"/>
            <a:ext cx="2584450" cy="522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C66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800000"/>
                </a:solidFill>
                <a:latin typeface="+mn-lt"/>
              </a:rPr>
              <a:t>язык общения</a:t>
            </a:r>
            <a:endParaRPr lang="ru-RU" sz="2800" dirty="0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95850" y="4284663"/>
            <a:ext cx="2287588" cy="522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C66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800000"/>
                </a:solidFill>
                <a:latin typeface="+mn-lt"/>
              </a:rPr>
              <a:t>образ жизни</a:t>
            </a:r>
            <a:endParaRPr lang="ru-RU" sz="2800" dirty="0"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16800" y="4941888"/>
            <a:ext cx="1476375" cy="522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C66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800000"/>
                </a:solidFill>
                <a:latin typeface="+mn-lt"/>
              </a:rPr>
              <a:t>обычаи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50825" y="5641975"/>
            <a:ext cx="2346325" cy="523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C66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800000"/>
                </a:solidFill>
                <a:latin typeface="+mn-lt"/>
              </a:rPr>
              <a:t>организация</a:t>
            </a:r>
            <a:endParaRPr lang="ru-RU" sz="2800" dirty="0"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513013" y="4941888"/>
            <a:ext cx="2203450" cy="522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C66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800000"/>
                </a:solidFill>
                <a:latin typeface="+mn-lt"/>
              </a:rPr>
              <a:t>управления</a:t>
            </a:r>
            <a:endParaRPr lang="ru-RU" sz="2800" dirty="0">
              <a:latin typeface="+mn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7688" y="6283325"/>
            <a:ext cx="2079625" cy="523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C66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800000"/>
                </a:solidFill>
                <a:latin typeface="+mn-lt"/>
              </a:rPr>
              <a:t>обществом</a:t>
            </a:r>
            <a:endParaRPr lang="ru-RU" sz="2800" dirty="0">
              <a:latin typeface="+mn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253288" y="4284663"/>
            <a:ext cx="1625600" cy="522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C66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800000"/>
                </a:solidFill>
                <a:latin typeface="+mn-lt"/>
              </a:rPr>
              <a:t>людьми</a:t>
            </a:r>
            <a:endParaRPr lang="ru-RU" sz="2800" dirty="0">
              <a:latin typeface="+mn-lt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700338" y="6308725"/>
            <a:ext cx="2992437" cy="523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C66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800000"/>
                </a:solidFill>
                <a:latin typeface="+mn-lt"/>
              </a:rPr>
              <a:t>проживающими</a:t>
            </a:r>
            <a:endParaRPr lang="ru-RU" sz="2800" dirty="0"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759450" y="6299200"/>
            <a:ext cx="569913" cy="523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C66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800000"/>
                </a:solidFill>
                <a:latin typeface="+mn-lt"/>
              </a:rPr>
              <a:t>на</a:t>
            </a:r>
            <a:endParaRPr lang="ru-RU" sz="2800" dirty="0">
              <a:latin typeface="+mn-lt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52413" y="4284663"/>
            <a:ext cx="2698750" cy="522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C66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800000"/>
                </a:solidFill>
                <a:latin typeface="+mn-lt"/>
              </a:rPr>
              <a:t>определённой</a:t>
            </a:r>
            <a:endParaRPr lang="ru-RU" sz="2800" dirty="0">
              <a:latin typeface="+mn-lt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50825" y="4941888"/>
            <a:ext cx="2198688" cy="522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C66"/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800000"/>
                </a:solidFill>
                <a:latin typeface="+mn-lt"/>
              </a:rPr>
              <a:t>территории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>
            <a:grpSpLocks/>
          </p:cNvGrpSpPr>
          <p:nvPr/>
        </p:nvGrpSpPr>
        <p:grpSpPr bwMode="auto">
          <a:xfrm>
            <a:off x="252413" y="981075"/>
            <a:ext cx="8639175" cy="5832475"/>
            <a:chOff x="252000" y="980728"/>
            <a:chExt cx="8639999" cy="5832648"/>
          </a:xfrm>
        </p:grpSpPr>
        <p:pic>
          <p:nvPicPr>
            <p:cNvPr id="22535" name="Picture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2000" y="980728"/>
              <a:ext cx="8639999" cy="5832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2536" name="Picture 1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79712" y="6417376"/>
              <a:ext cx="5989313" cy="39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7" name="Picture 18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59632" y="5677663"/>
              <a:ext cx="384965" cy="30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8" name="Picture 19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07704" y="4058601"/>
              <a:ext cx="4176000" cy="306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9" name="Picture 20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07704" y="2846178"/>
              <a:ext cx="4680000" cy="306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0" name="Picture 21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07704" y="1705527"/>
              <a:ext cx="4680000" cy="305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Скругленный прямоугольник 21"/>
          <p:cNvSpPr/>
          <p:nvPr/>
        </p:nvSpPr>
        <p:spPr>
          <a:xfrm>
            <a:off x="252000" y="2492896"/>
            <a:ext cx="8640000" cy="2009061"/>
          </a:xfrm>
          <a:prstGeom prst="roundRect">
            <a:avLst/>
          </a:prstGeom>
          <a:blipFill>
            <a:blip r:embed="rId9" cstate="print">
              <a:extLst/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indent="36512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800" b="1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Впиши в схему названия эпох: Советский Союз, Московское государство, Древняя Русь, современная Россия, Российская империя.</a:t>
            </a:r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 smtClean="0"/>
              <a:t>ВСПОМИНАЕМ ТО, ЧТО ЗНАЕМ</a:t>
            </a:r>
            <a:endParaRPr lang="ru-RU" sz="3600" dirty="0"/>
          </a:p>
        </p:txBody>
      </p:sp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682625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2000" y="980729"/>
            <a:ext cx="8640000" cy="1269980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/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8775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Повышенный</a:t>
            </a:r>
            <a:r>
              <a:rPr lang="ru-RU" sz="2400">
                <a:latin typeface="Comic Sans MS" pitchFamily="66" charset="0"/>
              </a:rPr>
              <a:t> </a:t>
            </a:r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уровень.</a:t>
            </a:r>
            <a:r>
              <a:rPr lang="ru-RU" sz="24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400">
                <a:latin typeface="Comic Sans MS" pitchFamily="66" charset="0"/>
              </a:rPr>
              <a:t>Запиши на «Реке времени российской истории» имена известных тебе исторических деятелей каждой эпохи.</a:t>
            </a:r>
          </a:p>
        </p:txBody>
      </p:sp>
      <p:pic>
        <p:nvPicPr>
          <p:cNvPr id="24580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2413" y="2420938"/>
            <a:ext cx="8639175" cy="3184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2413" y="5805488"/>
          <a:ext cx="864048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9840"/>
                <a:gridCol w="57606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ВЕК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ДЕЯТЕЛЬ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/>
          </a:blip>
          <a:stretch>
            <a:fillRect/>
          </a:stretch>
        </p:blipFill>
        <p:spPr>
          <a:xfrm>
            <a:off x="5904000" y="2664000"/>
            <a:ext cx="1032111" cy="90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email">
            <a:extLst/>
          </a:blip>
          <a:stretch>
            <a:fillRect/>
          </a:stretch>
        </p:blipFill>
        <p:spPr>
          <a:xfrm>
            <a:off x="2664000" y="2664000"/>
            <a:ext cx="727213" cy="90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/>
          </a:blip>
          <a:stretch>
            <a:fillRect/>
          </a:stretch>
        </p:blipFill>
        <p:spPr>
          <a:xfrm>
            <a:off x="705033" y="2664000"/>
            <a:ext cx="1274341" cy="90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email">
            <a:extLst/>
          </a:blip>
          <a:stretch>
            <a:fillRect/>
          </a:stretch>
        </p:blipFill>
        <p:spPr>
          <a:xfrm>
            <a:off x="4104000" y="2664000"/>
            <a:ext cx="1181342" cy="90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 cstate="email">
            <a:extLst/>
          </a:blip>
          <a:srcRect/>
          <a:stretch/>
        </p:blipFill>
        <p:spPr>
          <a:xfrm>
            <a:off x="7884368" y="3985206"/>
            <a:ext cx="837856" cy="108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095500" y="2484438"/>
            <a:ext cx="4953000" cy="43195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27338" y="2420938"/>
            <a:ext cx="3489325" cy="43211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12888" y="2484438"/>
            <a:ext cx="6118225" cy="43195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36725" y="2484438"/>
            <a:ext cx="5670550" cy="43195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900363" y="2447925"/>
            <a:ext cx="3343275" cy="43195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2000" y="980729"/>
            <a:ext cx="8640000" cy="1269980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/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8775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Повышенный</a:t>
            </a:r>
            <a:r>
              <a:rPr lang="ru-RU" sz="2400">
                <a:latin typeface="Comic Sans MS" pitchFamily="66" charset="0"/>
              </a:rPr>
              <a:t> </a:t>
            </a:r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уровень.</a:t>
            </a:r>
            <a:r>
              <a:rPr lang="ru-RU" sz="24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400">
                <a:latin typeface="Comic Sans MS" pitchFamily="66" charset="0"/>
              </a:rPr>
              <a:t>Запиши на «Реке времени российской истории» имена известных тебе исторических деятелей каждой эпохи.</a:t>
            </a:r>
          </a:p>
        </p:txBody>
      </p:sp>
      <p:pic>
        <p:nvPicPr>
          <p:cNvPr id="26628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2413" y="2420938"/>
            <a:ext cx="8639175" cy="2479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2413" y="5157788"/>
          <a:ext cx="864048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9840"/>
                <a:gridCol w="57606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ВЕК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ДЕЯТЕЛЬ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/>
          </a:blip>
          <a:stretch>
            <a:fillRect/>
          </a:stretch>
        </p:blipFill>
        <p:spPr>
          <a:xfrm>
            <a:off x="3419872" y="2405890"/>
            <a:ext cx="573963" cy="90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/>
          </a:blip>
          <a:stretch>
            <a:fillRect/>
          </a:stretch>
        </p:blipFill>
        <p:spPr>
          <a:xfrm>
            <a:off x="4644008" y="2408888"/>
            <a:ext cx="728713" cy="90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/>
          </a:blip>
          <a:stretch>
            <a:fillRect/>
          </a:stretch>
        </p:blipFill>
        <p:spPr>
          <a:xfrm>
            <a:off x="6091616" y="2405890"/>
            <a:ext cx="1000664" cy="90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email">
            <a:extLst/>
          </a:blip>
          <a:stretch>
            <a:fillRect/>
          </a:stretch>
        </p:blipFill>
        <p:spPr>
          <a:xfrm>
            <a:off x="1259632" y="2405890"/>
            <a:ext cx="1570088" cy="900000"/>
          </a:xfrm>
          <a:prstGeom prst="roundRect">
            <a:avLst>
              <a:gd name="adj" fmla="val 16667"/>
            </a:avLst>
          </a:prstGeom>
          <a:ln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94050" y="2484438"/>
            <a:ext cx="2755900" cy="43195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22575" y="2484438"/>
            <a:ext cx="3498850" cy="43195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70113" y="2484438"/>
            <a:ext cx="4803775" cy="43195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3275" y="2484438"/>
            <a:ext cx="7537450" cy="431958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email">
            <a:extLst/>
          </a:blip>
          <a:stretch>
            <a:fillRect/>
          </a:stretch>
        </p:blipFill>
        <p:spPr>
          <a:xfrm>
            <a:off x="7948928" y="3573016"/>
            <a:ext cx="810000" cy="10800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52750" y="2484438"/>
            <a:ext cx="3238500" cy="431958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2000" y="980729"/>
            <a:ext cx="8640000" cy="1269980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/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8775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Повышенный</a:t>
            </a:r>
            <a:r>
              <a:rPr lang="ru-RU" sz="2400">
                <a:latin typeface="Comic Sans MS" pitchFamily="66" charset="0"/>
              </a:rPr>
              <a:t> </a:t>
            </a:r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уровень.</a:t>
            </a:r>
            <a:r>
              <a:rPr lang="ru-RU" sz="24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400">
                <a:latin typeface="Comic Sans MS" pitchFamily="66" charset="0"/>
              </a:rPr>
              <a:t>Запиши на «Реке времени российской истории» имена известных тебе исторических деятелей каждой эпохи.</a:t>
            </a:r>
          </a:p>
        </p:txBody>
      </p:sp>
      <p:pic>
        <p:nvPicPr>
          <p:cNvPr id="28676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2413" y="2420938"/>
            <a:ext cx="8640762" cy="269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2413" y="5370513"/>
          <a:ext cx="864048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9840"/>
                <a:gridCol w="57606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ВЕК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ДЕЯТЕЛЬ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/>
          </a:blip>
          <a:stretch>
            <a:fillRect/>
          </a:stretch>
        </p:blipFill>
        <p:spPr>
          <a:xfrm>
            <a:off x="5367883" y="2404800"/>
            <a:ext cx="1220341" cy="9000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/>
          </a:blip>
          <a:stretch>
            <a:fillRect/>
          </a:stretch>
        </p:blipFill>
        <p:spPr>
          <a:xfrm>
            <a:off x="1115616" y="2404800"/>
            <a:ext cx="1376673" cy="9000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/>
          </a:blip>
          <a:stretch>
            <a:fillRect/>
          </a:stretch>
        </p:blipFill>
        <p:spPr>
          <a:xfrm>
            <a:off x="3347864" y="2404800"/>
            <a:ext cx="1368822" cy="9000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43063" y="2484438"/>
            <a:ext cx="5857875" cy="431958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8888" y="2484438"/>
            <a:ext cx="6608762" cy="431958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87463" y="2484438"/>
            <a:ext cx="6570662" cy="431958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email">
            <a:extLst/>
          </a:blip>
          <a:stretch>
            <a:fillRect/>
          </a:stretch>
        </p:blipFill>
        <p:spPr>
          <a:xfrm>
            <a:off x="7236296" y="2420888"/>
            <a:ext cx="898497" cy="9000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/>
          </a:blip>
          <a:stretch>
            <a:fillRect/>
          </a:stretch>
        </p:blipFill>
        <p:spPr>
          <a:xfrm>
            <a:off x="7236296" y="3789160"/>
            <a:ext cx="1429200" cy="10800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92275" y="2484438"/>
            <a:ext cx="5716588" cy="431958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2000" y="980729"/>
            <a:ext cx="8640000" cy="1269980"/>
          </a:xfrm>
          <a:prstGeom prst="roundRect">
            <a:avLst>
              <a:gd name="adj" fmla="val 10887"/>
            </a:avLst>
          </a:prstGeom>
          <a:blipFill>
            <a:blip r:embed="rId3" cstate="print">
              <a:extLst/>
            </a:blip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spAutoFit/>
          </a:bodyPr>
          <a:lstStyle/>
          <a:p>
            <a:pPr indent="358775"/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Повышенный</a:t>
            </a:r>
            <a:r>
              <a:rPr lang="ru-RU" sz="2400">
                <a:latin typeface="Comic Sans MS" pitchFamily="66" charset="0"/>
              </a:rPr>
              <a:t> </a:t>
            </a:r>
            <a:r>
              <a:rPr lang="ru-RU" sz="2400" b="1">
                <a:solidFill>
                  <a:srgbClr val="0070C0"/>
                </a:solidFill>
                <a:latin typeface="Comic Sans MS" pitchFamily="66" charset="0"/>
              </a:rPr>
              <a:t>уровень.</a:t>
            </a:r>
            <a:r>
              <a:rPr lang="ru-RU" sz="24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400">
                <a:latin typeface="Comic Sans MS" pitchFamily="66" charset="0"/>
              </a:rPr>
              <a:t>Запиши на «Реке времени российской истории» имена известных тебе исторических деятелей каждой эпохи.</a:t>
            </a:r>
          </a:p>
        </p:txBody>
      </p:sp>
      <p:pic>
        <p:nvPicPr>
          <p:cNvPr id="30724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CBFBF"/>
              </a:clrFrom>
              <a:clrTo>
                <a:srgbClr val="BCBFB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477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2413" y="2420938"/>
            <a:ext cx="8639175" cy="2201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2413" y="4840288"/>
          <a:ext cx="864048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9840"/>
                <a:gridCol w="576064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ВЕК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ДЕЯТЕЛЬ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/>
              <a:t>ОТКРЫВАЕМ НОВЫЕ ЗНАНИЯ</a:t>
            </a:r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/>
          </a:blip>
          <a:stretch>
            <a:fillRect/>
          </a:stretch>
        </p:blipFill>
        <p:spPr>
          <a:xfrm>
            <a:off x="1907704" y="2404800"/>
            <a:ext cx="972000" cy="972000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email">
            <a:extLst/>
          </a:blip>
          <a:stretch>
            <a:fillRect/>
          </a:stretch>
        </p:blipFill>
        <p:spPr>
          <a:xfrm>
            <a:off x="6156176" y="2404800"/>
            <a:ext cx="1111111" cy="9000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email">
            <a:extLst/>
          </a:blip>
          <a:stretch>
            <a:fillRect/>
          </a:stretch>
        </p:blipFill>
        <p:spPr>
          <a:xfrm>
            <a:off x="4239342" y="2404800"/>
            <a:ext cx="620690" cy="9000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1413" y="2492375"/>
            <a:ext cx="4319587" cy="43211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3413" y="2484438"/>
            <a:ext cx="5332412" cy="431958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59113" y="2484438"/>
            <a:ext cx="2979737" cy="431958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email">
            <a:extLst/>
          </a:blip>
          <a:stretch>
            <a:fillRect/>
          </a:stretch>
        </p:blipFill>
        <p:spPr>
          <a:xfrm>
            <a:off x="7300232" y="3572896"/>
            <a:ext cx="1296000" cy="1080000"/>
          </a:xfrm>
          <a:prstGeom prst="roundRect">
            <a:avLst>
              <a:gd name="adj" fmla="val 1666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79613" y="2484438"/>
            <a:ext cx="5184775" cy="431958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20531</TotalTime>
  <Words>904</Words>
  <Application>Microsoft Office PowerPoint</Application>
  <PresentationFormat>Экран (4:3)</PresentationFormat>
  <Paragraphs>109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Тема1</vt:lpstr>
      <vt:lpstr>ЧТО ТАКОЕ  РОССИЙСКАЯ ИСТОРИЯ</vt:lpstr>
      <vt:lpstr>ОПРЕДЕЛЯЕМ ПРОБЛЕМУ</vt:lpstr>
      <vt:lpstr>ОПРЕДЕЛЯЕМ ПРОБЛЕМУ</vt:lpstr>
      <vt:lpstr>ВСПОМИНАЕМ ТО, ЧТО ЗНАЕМ</vt:lpstr>
      <vt:lpstr>ВСПОМИНАЕМ ТО, ЧТО ЗНАЕМ</vt:lpstr>
      <vt:lpstr>ОТКРЫВАЕМ НОВЫЕ ЗНАНИЯ</vt:lpstr>
      <vt:lpstr>ОТКРЫВАЕМ НОВЫЕ ЗНАНИЯ</vt:lpstr>
      <vt:lpstr>ОТКРЫВАЕМ НОВЫЕ ЗНАНИЯ</vt:lpstr>
      <vt:lpstr>ОТКРЫВАЕМ НОВЫЕ ЗНАНИЯ</vt:lpstr>
      <vt:lpstr>ОТКРЫВАЕМ НОВЫЕ ЗНАНИЯ</vt:lpstr>
      <vt:lpstr>ОТКРЫВАЕМ НОВЫЕ ЗНАНИЯ</vt:lpstr>
      <vt:lpstr>ПРИМЕНЯЕМ НОВЫЕ ЗНАНИЯ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РОССИЙСКАЯ ИСТОРИЯ</dc:title>
  <dc:creator>Telli</dc:creator>
  <cp:lastModifiedBy>Светлана</cp:lastModifiedBy>
  <cp:revision>813</cp:revision>
  <dcterms:created xsi:type="dcterms:W3CDTF">2012-04-06T18:00:09Z</dcterms:created>
  <dcterms:modified xsi:type="dcterms:W3CDTF">2013-12-29T08:32:26Z</dcterms:modified>
</cp:coreProperties>
</file>